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6" r:id="rId4"/>
  </p:sldMasterIdLst>
  <p:notesMasterIdLst>
    <p:notesMasterId r:id="rId20"/>
  </p:notesMasterIdLst>
  <p:handoutMasterIdLst>
    <p:handoutMasterId r:id="rId21"/>
  </p:handoutMasterIdLst>
  <p:sldIdLst>
    <p:sldId id="304" r:id="rId5"/>
    <p:sldId id="306" r:id="rId6"/>
    <p:sldId id="323" r:id="rId7"/>
    <p:sldId id="324" r:id="rId8"/>
    <p:sldId id="325" r:id="rId9"/>
    <p:sldId id="335" r:id="rId10"/>
    <p:sldId id="305" r:id="rId11"/>
    <p:sldId id="326" r:id="rId12"/>
    <p:sldId id="320" r:id="rId13"/>
    <p:sldId id="327" r:id="rId14"/>
    <p:sldId id="328" r:id="rId15"/>
    <p:sldId id="292" r:id="rId16"/>
    <p:sldId id="332" r:id="rId17"/>
    <p:sldId id="321" r:id="rId18"/>
    <p:sldId id="333"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B01D9A-557F-45F8-BF82-3725CDC66853}">
          <p14:sldIdLst>
            <p14:sldId id="304"/>
          </p14:sldIdLst>
        </p14:section>
        <p14:section name="Untitled Section" id="{638CD97A-4E85-4BD4-8612-5EC6C6F76039}">
          <p14:sldIdLst>
            <p14:sldId id="306"/>
            <p14:sldId id="323"/>
            <p14:sldId id="324"/>
            <p14:sldId id="325"/>
            <p14:sldId id="335"/>
            <p14:sldId id="305"/>
            <p14:sldId id="326"/>
            <p14:sldId id="320"/>
            <p14:sldId id="327"/>
            <p14:sldId id="328"/>
            <p14:sldId id="292"/>
            <p14:sldId id="332"/>
            <p14:sldId id="321"/>
            <p14:sldId id="33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vidge, Natalie" initials="EN" lastIdx="4" clrIdx="0">
    <p:extLst>
      <p:ext uri="{19B8F6BF-5375-455C-9EA6-DF929625EA0E}">
        <p15:presenceInfo xmlns:p15="http://schemas.microsoft.com/office/powerpoint/2012/main" userId="S-1-5-21-2241867019-1883316902-1585384581-20045" providerId="AD"/>
      </p:ext>
    </p:extLst>
  </p:cmAuthor>
  <p:cmAuthor id="2" name="Stolz, Jessica" initials="SJ" lastIdx="1" clrIdx="1">
    <p:extLst>
      <p:ext uri="{19B8F6BF-5375-455C-9EA6-DF929625EA0E}">
        <p15:presenceInfo xmlns:p15="http://schemas.microsoft.com/office/powerpoint/2012/main" userId="S-1-5-21-2241867019-1883316902-1585384581-7628" providerId="AD"/>
      </p:ext>
    </p:extLst>
  </p:cmAuthor>
  <p:cmAuthor id="3" name="Elvidge, Natalie" initials="EN [2]" lastIdx="1" clrIdx="2">
    <p:extLst>
      <p:ext uri="{19B8F6BF-5375-455C-9EA6-DF929625EA0E}">
        <p15:presenceInfo xmlns:p15="http://schemas.microsoft.com/office/powerpoint/2012/main" userId="S::natalie.elvidge@vermont.gov::8e048826-d930-4f4a-a53f-636302da05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5D2C480-9BD5-4054-B4DE-2953F4226688}" type="datetimeFigureOut">
              <a:rPr lang="en-US" smtClean="0"/>
              <a:t>1/26/2022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872ACD9-3EC5-48FE-9AC9-AC1178ABC41C}" type="slidenum">
              <a:rPr lang="en-US" smtClean="0"/>
              <a:t>‹#›</a:t>
            </a:fld>
            <a:endParaRPr lang="en-US"/>
          </a:p>
        </p:txBody>
      </p:sp>
    </p:spTree>
    <p:extLst>
      <p:ext uri="{BB962C8B-B14F-4D97-AF65-F5344CB8AC3E}">
        <p14:creationId xmlns:p14="http://schemas.microsoft.com/office/powerpoint/2010/main" val="3315192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3B72A4C-2240-4548-BE40-815E5FB5E58D}" type="datetimeFigureOut">
              <a:rPr lang="en-US" smtClean="0"/>
              <a:t>1/26/2022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F23712F-F25A-44FA-A3E8-5AA0C7C78B42}" type="slidenum">
              <a:rPr lang="en-US" smtClean="0"/>
              <a:t>‹#›</a:t>
            </a:fld>
            <a:endParaRPr lang="en-US"/>
          </a:p>
        </p:txBody>
      </p:sp>
    </p:spTree>
    <p:extLst>
      <p:ext uri="{BB962C8B-B14F-4D97-AF65-F5344CB8AC3E}">
        <p14:creationId xmlns:p14="http://schemas.microsoft.com/office/powerpoint/2010/main" val="1539213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23712F-F25A-44FA-A3E8-5AA0C7C78B42}" type="slidenum">
              <a:rPr lang="en-US" smtClean="0"/>
              <a:t>1</a:t>
            </a:fld>
            <a:endParaRPr lang="en-US"/>
          </a:p>
        </p:txBody>
      </p:sp>
    </p:spTree>
    <p:extLst>
      <p:ext uri="{BB962C8B-B14F-4D97-AF65-F5344CB8AC3E}">
        <p14:creationId xmlns:p14="http://schemas.microsoft.com/office/powerpoint/2010/main" val="856332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23712F-F25A-44FA-A3E8-5AA0C7C78B42}" type="slidenum">
              <a:rPr lang="en-US" smtClean="0"/>
              <a:t>14</a:t>
            </a:fld>
            <a:endParaRPr lang="en-US"/>
          </a:p>
        </p:txBody>
      </p:sp>
    </p:spTree>
    <p:extLst>
      <p:ext uri="{BB962C8B-B14F-4D97-AF65-F5344CB8AC3E}">
        <p14:creationId xmlns:p14="http://schemas.microsoft.com/office/powerpoint/2010/main" val="2063900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25CB21-BC80-4FBD-82C7-6AC916D2043E}" type="slidenum">
              <a:rPr lang="en-US" smtClean="0"/>
              <a:t>15</a:t>
            </a:fld>
            <a:endParaRPr lang="en-US"/>
          </a:p>
        </p:txBody>
      </p:sp>
    </p:spTree>
    <p:extLst>
      <p:ext uri="{BB962C8B-B14F-4D97-AF65-F5344CB8AC3E}">
        <p14:creationId xmlns:p14="http://schemas.microsoft.com/office/powerpoint/2010/main" val="2233089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2568C4A1-E4AA-403C-B5AC-76EA7E434BE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A4A7-FA02-490C-97D4-B0F848A85EA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87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8C4A1-E4AA-403C-B5AC-76EA7E434BE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A4A7-FA02-490C-97D4-B0F848A85EAC}" type="slidenum">
              <a:rPr lang="en-US" smtClean="0"/>
              <a:t>‹#›</a:t>
            </a:fld>
            <a:endParaRPr lang="en-US"/>
          </a:p>
        </p:txBody>
      </p:sp>
    </p:spTree>
    <p:extLst>
      <p:ext uri="{BB962C8B-B14F-4D97-AF65-F5344CB8AC3E}">
        <p14:creationId xmlns:p14="http://schemas.microsoft.com/office/powerpoint/2010/main" val="257328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8C4A1-E4AA-403C-B5AC-76EA7E434BE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A4A7-FA02-490C-97D4-B0F848A85EAC}" type="slidenum">
              <a:rPr lang="en-US" smtClean="0"/>
              <a:t>‹#›</a:t>
            </a:fld>
            <a:endParaRPr lang="en-US"/>
          </a:p>
        </p:txBody>
      </p:sp>
    </p:spTree>
    <p:extLst>
      <p:ext uri="{BB962C8B-B14F-4D97-AF65-F5344CB8AC3E}">
        <p14:creationId xmlns:p14="http://schemas.microsoft.com/office/powerpoint/2010/main" val="73864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8C4A1-E4AA-403C-B5AC-76EA7E434BE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A4A7-FA02-490C-97D4-B0F848A85EAC}" type="slidenum">
              <a:rPr lang="en-US" smtClean="0"/>
              <a:t>‹#›</a:t>
            </a:fld>
            <a:endParaRPr lang="en-US"/>
          </a:p>
        </p:txBody>
      </p:sp>
    </p:spTree>
    <p:extLst>
      <p:ext uri="{BB962C8B-B14F-4D97-AF65-F5344CB8AC3E}">
        <p14:creationId xmlns:p14="http://schemas.microsoft.com/office/powerpoint/2010/main" val="223604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68C4A1-E4AA-403C-B5AC-76EA7E434BE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A4A7-FA02-490C-97D4-B0F848A85EA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356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68C4A1-E4AA-403C-B5AC-76EA7E434BE6}"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CA4A7-FA02-490C-97D4-B0F848A85EAC}" type="slidenum">
              <a:rPr lang="en-US" smtClean="0"/>
              <a:t>‹#›</a:t>
            </a:fld>
            <a:endParaRPr lang="en-US"/>
          </a:p>
        </p:txBody>
      </p:sp>
    </p:spTree>
    <p:extLst>
      <p:ext uri="{BB962C8B-B14F-4D97-AF65-F5344CB8AC3E}">
        <p14:creationId xmlns:p14="http://schemas.microsoft.com/office/powerpoint/2010/main" val="11422129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68C4A1-E4AA-403C-B5AC-76EA7E434BE6}"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CA4A7-FA02-490C-97D4-B0F848A85EAC}" type="slidenum">
              <a:rPr lang="en-US" smtClean="0"/>
              <a:t>‹#›</a:t>
            </a:fld>
            <a:endParaRPr lang="en-US"/>
          </a:p>
        </p:txBody>
      </p:sp>
    </p:spTree>
    <p:extLst>
      <p:ext uri="{BB962C8B-B14F-4D97-AF65-F5344CB8AC3E}">
        <p14:creationId xmlns:p14="http://schemas.microsoft.com/office/powerpoint/2010/main" val="187099682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68C4A1-E4AA-403C-B5AC-76EA7E434BE6}"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CA4A7-FA02-490C-97D4-B0F848A85EAC}" type="slidenum">
              <a:rPr lang="en-US" smtClean="0"/>
              <a:t>‹#›</a:t>
            </a:fld>
            <a:endParaRPr lang="en-US"/>
          </a:p>
        </p:txBody>
      </p:sp>
    </p:spTree>
    <p:extLst>
      <p:ext uri="{BB962C8B-B14F-4D97-AF65-F5344CB8AC3E}">
        <p14:creationId xmlns:p14="http://schemas.microsoft.com/office/powerpoint/2010/main" val="191650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568C4A1-E4AA-403C-B5AC-76EA7E434BE6}" type="datetimeFigureOut">
              <a:rPr lang="en-US" smtClean="0"/>
              <a:t>1/26/2022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8CCA4A7-FA02-490C-97D4-B0F848A85EAC}" type="slidenum">
              <a:rPr lang="en-US" smtClean="0"/>
              <a:t>‹#›</a:t>
            </a:fld>
            <a:endParaRPr lang="en-US"/>
          </a:p>
        </p:txBody>
      </p:sp>
    </p:spTree>
    <p:extLst>
      <p:ext uri="{BB962C8B-B14F-4D97-AF65-F5344CB8AC3E}">
        <p14:creationId xmlns:p14="http://schemas.microsoft.com/office/powerpoint/2010/main" val="373492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568C4A1-E4AA-403C-B5AC-76EA7E434BE6}" type="datetimeFigureOut">
              <a:rPr lang="en-US" smtClean="0"/>
              <a:t>1/26/2022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CCA4A7-FA02-490C-97D4-B0F848A85EAC}" type="slidenum">
              <a:rPr lang="en-US" smtClean="0"/>
              <a:t>‹#›</a:t>
            </a:fld>
            <a:endParaRPr lang="en-US"/>
          </a:p>
        </p:txBody>
      </p:sp>
    </p:spTree>
    <p:extLst>
      <p:ext uri="{BB962C8B-B14F-4D97-AF65-F5344CB8AC3E}">
        <p14:creationId xmlns:p14="http://schemas.microsoft.com/office/powerpoint/2010/main" val="58811555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68C4A1-E4AA-403C-B5AC-76EA7E434BE6}"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CA4A7-FA02-490C-97D4-B0F848A85EAC}" type="slidenum">
              <a:rPr lang="en-US" smtClean="0"/>
              <a:t>‹#›</a:t>
            </a:fld>
            <a:endParaRPr lang="en-US"/>
          </a:p>
        </p:txBody>
      </p:sp>
    </p:spTree>
    <p:extLst>
      <p:ext uri="{BB962C8B-B14F-4D97-AF65-F5344CB8AC3E}">
        <p14:creationId xmlns:p14="http://schemas.microsoft.com/office/powerpoint/2010/main" val="132488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568C4A1-E4AA-403C-B5AC-76EA7E434BE6}" type="datetimeFigureOut">
              <a:rPr lang="en-US" smtClean="0"/>
              <a:t>1/26/2022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CCA4A7-FA02-490C-97D4-B0F848A85EA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28091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ema.gov/authorized-equipment-list." TargetMode="External"/><Relationship Id="rId2" Type="http://schemas.openxmlformats.org/officeDocument/2006/relationships/hyperlink" Target="https://www.ecfr.gov/cgi-bin/text-idx?SID=f92ed659712fae9eea752b786572f983&amp;node=2:1.1.2.2.1&amp;rgn=div5#se2.1.200_1318" TargetMode="External"/><Relationship Id="rId1" Type="http://schemas.openxmlformats.org/officeDocument/2006/relationships/slideLayout" Target="../slideLayouts/slideLayout7.xml"/><Relationship Id="rId4" Type="http://schemas.openxmlformats.org/officeDocument/2006/relationships/hyperlink" Target="http://hsu.vermont.gov/homeland-security-unit/funding-opportunitie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fema.gov/sites/default/files/documents/fema_fy2021-nsgp-nofo_3-2-202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forms.office.com/g/ZW9DS8KTSq"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mailto:DPS.HSU@Vermont.gov"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mailto:Chance.W.Payette@vermont.gov" TargetMode="External"/><Relationship Id="rId5" Type="http://schemas.openxmlformats.org/officeDocument/2006/relationships/hyperlink" Target="mailto:Matthew.Pritchard@vermont.gov" TargetMode="External"/><Relationship Id="rId4" Type="http://schemas.openxmlformats.org/officeDocument/2006/relationships/hyperlink" Target="mailto:Christian.Pedoty@vermont.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fedgov.dnb.com/webform" TargetMode="External"/><Relationship Id="rId2" Type="http://schemas.openxmlformats.org/officeDocument/2006/relationships/hyperlink" Target="https://bgs.vermont.gov/purchasing-contracting/debar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cfr.gov/cgi-bin/text-idx?SID=f92ed659712fae9eea752b786572f983&amp;node=2:1.1.2.2.1&amp;rgn=div5#se2.1.200_1318" TargetMode="External"/><Relationship Id="rId2" Type="http://schemas.openxmlformats.org/officeDocument/2006/relationships/hyperlink" Target="https://forms.office.com/Pages/ResponsePage.aspx?id=O5O0IK26PEOcAnDtzHVZxmpAMrQrIKtDrx0P6QMCKfhUQjhTSUgyTTFSUkE5VDNFNEpVMFRTVzFDUy4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03" y="758952"/>
            <a:ext cx="10837627" cy="2628682"/>
          </a:xfrm>
        </p:spPr>
        <p:txBody>
          <a:bodyPr>
            <a:normAutofit/>
          </a:bodyPr>
          <a:lstStyle/>
          <a:p>
            <a:r>
              <a:rPr lang="en-US" sz="3600" cap="all" spc="200" dirty="0">
                <a:solidFill>
                  <a:schemeClr val="tx1"/>
                </a:solidFill>
                <a:latin typeface="Times New Roman" panose="02020603050405020304" pitchFamily="18" charset="0"/>
                <a:cs typeface="Times New Roman" panose="02020603050405020304" pitchFamily="18" charset="0"/>
              </a:rPr>
              <a:t>Nonprofit Security Grant Program</a:t>
            </a:r>
            <a:r>
              <a:rPr lang="en-US" sz="3600" dirty="0">
                <a:latin typeface="Times New Roman" panose="02020603050405020304" pitchFamily="18" charset="0"/>
                <a:cs typeface="Times New Roman" panose="02020603050405020304" pitchFamily="18" charset="0"/>
              </a:rPr>
              <a:t>	</a:t>
            </a:r>
          </a:p>
        </p:txBody>
      </p:sp>
      <p:sp>
        <p:nvSpPr>
          <p:cNvPr id="3" name="Subtitle 2"/>
          <p:cNvSpPr>
            <a:spLocks noGrp="1"/>
          </p:cNvSpPr>
          <p:nvPr>
            <p:ph type="subTitle" idx="1"/>
          </p:nvPr>
        </p:nvSpPr>
        <p:spPr>
          <a:xfrm>
            <a:off x="1524000" y="3558495"/>
            <a:ext cx="9144000" cy="1655762"/>
          </a:xfrm>
        </p:spPr>
        <p:txBody>
          <a:bodyPr>
            <a:normAutofit/>
          </a:bodyPr>
          <a:lstStyle/>
          <a:p>
            <a:r>
              <a:rPr lang="en-US" sz="2800" dirty="0">
                <a:latin typeface="Times New Roman" panose="02020603050405020304" pitchFamily="18" charset="0"/>
                <a:cs typeface="Times New Roman" panose="02020603050405020304" pitchFamily="18" charset="0"/>
              </a:rPr>
              <a:t>FY2022 overview</a:t>
            </a:r>
          </a:p>
        </p:txBody>
      </p:sp>
    </p:spTree>
    <p:extLst>
      <p:ext uri="{BB962C8B-B14F-4D97-AF65-F5344CB8AC3E}">
        <p14:creationId xmlns:p14="http://schemas.microsoft.com/office/powerpoint/2010/main" val="238424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79849"/>
            <a:ext cx="10058400" cy="1450757"/>
          </a:xfrm>
        </p:spPr>
        <p:txBody>
          <a:bodyPr>
            <a:normAutofit/>
          </a:bodyPr>
          <a:lstStyle/>
          <a:p>
            <a:br>
              <a:rPr lang="en-US" sz="2800" cap="all">
                <a:solidFill>
                  <a:schemeClr val="tx1"/>
                </a:solidFill>
                <a:latin typeface="Times New Roman" panose="02020603050405020304" pitchFamily="18" charset="0"/>
                <a:cs typeface="Times New Roman" panose="02020603050405020304" pitchFamily="18" charset="0"/>
              </a:rPr>
            </a:br>
            <a:r>
              <a:rPr lang="en-US" sz="2800" cap="all">
                <a:solidFill>
                  <a:schemeClr val="tx1"/>
                </a:solidFill>
                <a:latin typeface="Times New Roman" panose="02020603050405020304" pitchFamily="18" charset="0"/>
                <a:cs typeface="Times New Roman" panose="02020603050405020304" pitchFamily="18" charset="0"/>
              </a:rPr>
              <a:t> </a:t>
            </a:r>
            <a:br>
              <a:rPr lang="en-US" sz="2800" cap="all">
                <a:solidFill>
                  <a:schemeClr val="tx1"/>
                </a:solidFill>
                <a:latin typeface="Times New Roman" panose="02020603050405020304" pitchFamily="18" charset="0"/>
                <a:cs typeface="Times New Roman" panose="02020603050405020304" pitchFamily="18" charset="0"/>
              </a:rPr>
            </a:br>
            <a:r>
              <a:rPr lang="en-US" sz="2800" cap="all">
                <a:solidFill>
                  <a:schemeClr val="tx1"/>
                </a:solidFill>
                <a:latin typeface="Times New Roman" panose="02020603050405020304" pitchFamily="18" charset="0"/>
                <a:cs typeface="Times New Roman" panose="02020603050405020304" pitchFamily="18" charset="0"/>
              </a:rPr>
              <a:t>WHAT DO I NEED TO APPLY?</a:t>
            </a:r>
          </a:p>
        </p:txBody>
      </p:sp>
      <p:sp>
        <p:nvSpPr>
          <p:cNvPr id="3" name="Content Placeholder 2"/>
          <p:cNvSpPr>
            <a:spLocks noGrp="1"/>
          </p:cNvSpPr>
          <p:nvPr>
            <p:ph idx="1"/>
          </p:nvPr>
        </p:nvSpPr>
        <p:spPr>
          <a:xfrm>
            <a:off x="1097280" y="1845734"/>
            <a:ext cx="10058400" cy="4301066"/>
          </a:xfrm>
        </p:spPr>
        <p:txBody>
          <a:bodyPr>
            <a:normAutofit/>
          </a:bodyPr>
          <a:lstStyle/>
          <a:p>
            <a:pPr marL="0" indent="0">
              <a:lnSpc>
                <a:spcPct val="120000"/>
              </a:lnSpc>
              <a:spcBef>
                <a:spcPts val="0"/>
              </a:spcBef>
              <a:spcAft>
                <a:spcPts val="0"/>
              </a:spcAft>
              <a:buNone/>
              <a:defRPr/>
            </a:pPr>
            <a:endParaRPr lang="en-US" sz="1600" b="1">
              <a:latin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defRPr/>
            </a:pPr>
            <a:r>
              <a:rPr lang="en-US" sz="1600" b="1">
                <a:latin typeface="Times New Roman" panose="02020603050405020304" pitchFamily="18" charset="0"/>
                <a:cs typeface="Times New Roman" panose="02020603050405020304" pitchFamily="18" charset="0"/>
              </a:rPr>
              <a:t>The following MUST be submitted:</a:t>
            </a:r>
          </a:p>
          <a:p>
            <a:pPr>
              <a:lnSpc>
                <a:spcPct val="120000"/>
              </a:lnSpc>
              <a:spcBef>
                <a:spcPts val="0"/>
              </a:spcBef>
              <a:spcAft>
                <a:spcPts val="0"/>
              </a:spcAft>
              <a:defRPr/>
            </a:pPr>
            <a:endParaRPr lang="en-US" sz="1600">
              <a:latin typeface="Times New Roman" panose="02020603050405020304" pitchFamily="18" charset="0"/>
              <a:cs typeface="Times New Roman" panose="02020603050405020304" pitchFamily="18" charset="0"/>
            </a:endParaRPr>
          </a:p>
          <a:p>
            <a:pPr marL="457200" lvl="1" indent="-257175"/>
            <a:r>
              <a:rPr lang="en-US" sz="1600">
                <a:latin typeface="Times New Roman" panose="02020603050405020304" pitchFamily="18" charset="0"/>
                <a:cs typeface="Times New Roman" panose="02020603050405020304" pitchFamily="18" charset="0"/>
              </a:rPr>
              <a:t>Complete application submitted as an excel document</a:t>
            </a:r>
          </a:p>
          <a:p>
            <a:pPr marL="457200" lvl="1" indent="-257175"/>
            <a:r>
              <a:rPr lang="en-US" sz="1600">
                <a:latin typeface="Times New Roman" panose="02020603050405020304" pitchFamily="18" charset="0"/>
                <a:cs typeface="Times New Roman" panose="02020603050405020304" pitchFamily="18" charset="0"/>
              </a:rPr>
              <a:t>Signature page submitted as a PDF</a:t>
            </a:r>
          </a:p>
          <a:p>
            <a:pPr marL="457200" lvl="1" indent="-257175"/>
            <a:r>
              <a:rPr lang="en-US" sz="1600">
                <a:latin typeface="Times New Roman" panose="02020603050405020304" pitchFamily="18" charset="0"/>
                <a:cs typeface="Times New Roman" panose="02020603050405020304" pitchFamily="18" charset="0"/>
              </a:rPr>
              <a:t>A vulnerability/ site assessment </a:t>
            </a:r>
          </a:p>
          <a:p>
            <a:pPr marL="457200" lvl="1" indent="-257175"/>
            <a:r>
              <a:rPr lang="en-US" sz="1600">
                <a:latin typeface="Times New Roman" panose="02020603050405020304" pitchFamily="18" charset="0"/>
                <a:cs typeface="Times New Roman" panose="02020603050405020304" pitchFamily="18" charset="0"/>
              </a:rPr>
              <a:t>Applicant organizations that are not Ideology-based/Spiritual/Religious organizations must submit documentation from the IRS demonstrating that they are a </a:t>
            </a:r>
            <a:r>
              <a:rPr lang="en-US" sz="1600" b="1">
                <a:latin typeface="Times New Roman" panose="02020603050405020304" pitchFamily="18" charset="0"/>
                <a:cs typeface="Times New Roman" panose="02020603050405020304" pitchFamily="18" charset="0"/>
              </a:rPr>
              <a:t>501c3</a:t>
            </a:r>
            <a:r>
              <a:rPr lang="en-US" sz="1600">
                <a:latin typeface="Times New Roman" panose="02020603050405020304" pitchFamily="18" charset="0"/>
                <a:cs typeface="Times New Roman" panose="02020603050405020304" pitchFamily="18" charset="0"/>
              </a:rPr>
              <a:t>.</a:t>
            </a:r>
          </a:p>
          <a:p>
            <a:pPr marL="457200" lvl="1" indent="-257175"/>
            <a:r>
              <a:rPr lang="en-US" sz="1600">
                <a:latin typeface="Times New Roman" panose="02020603050405020304" pitchFamily="18" charset="0"/>
                <a:cs typeface="Times New Roman" panose="02020603050405020304" pitchFamily="18" charset="0"/>
              </a:rPr>
              <a:t>Certificate of Insurance (COI) with current coverage	</a:t>
            </a:r>
          </a:p>
          <a:p>
            <a:pPr marL="457200" lvl="1" indent="-257175"/>
            <a:r>
              <a:rPr lang="en-US" sz="1600">
                <a:latin typeface="Times New Roman" panose="02020603050405020304" pitchFamily="18" charset="0"/>
                <a:cs typeface="Times New Roman" panose="02020603050405020304" pitchFamily="18" charset="0"/>
              </a:rPr>
              <a:t>Supporting documentation as required below, based on your proposed project</a:t>
            </a:r>
          </a:p>
          <a:p>
            <a:pPr marL="0" indent="0">
              <a:lnSpc>
                <a:spcPct val="120000"/>
              </a:lnSpc>
              <a:spcBef>
                <a:spcPts val="0"/>
              </a:spcBef>
              <a:spcAft>
                <a:spcPts val="0"/>
              </a:spcAft>
              <a:buNone/>
              <a:defRPr/>
            </a:pPr>
            <a:endParaRPr lang="en-US" sz="1600">
              <a:latin typeface="Times New Roman" panose="02020603050405020304" pitchFamily="18" charset="0"/>
              <a:cs typeface="Times New Roman" panose="02020603050405020304" pitchFamily="18" charset="0"/>
            </a:endParaRPr>
          </a:p>
          <a:p>
            <a:pPr marL="0" indent="0" algn="ctr">
              <a:lnSpc>
                <a:spcPct val="120000"/>
              </a:lnSpc>
              <a:spcBef>
                <a:spcPts val="0"/>
              </a:spcBef>
              <a:spcAft>
                <a:spcPts val="0"/>
              </a:spcAft>
              <a:buNone/>
              <a:defRPr/>
            </a:pPr>
            <a:r>
              <a:rPr lang="en-US" sz="1600" b="1">
                <a:latin typeface="Times New Roman" panose="02020603050405020304" pitchFamily="18" charset="0"/>
                <a:cs typeface="Times New Roman" panose="02020603050405020304" pitchFamily="18" charset="0"/>
              </a:rPr>
              <a:t>AND</a:t>
            </a:r>
          </a:p>
        </p:txBody>
      </p:sp>
    </p:spTree>
    <p:extLst>
      <p:ext uri="{BB962C8B-B14F-4D97-AF65-F5344CB8AC3E}">
        <p14:creationId xmlns:p14="http://schemas.microsoft.com/office/powerpoint/2010/main" val="284007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76812000"/>
              </p:ext>
            </p:extLst>
          </p:nvPr>
        </p:nvGraphicFramePr>
        <p:xfrm>
          <a:off x="820923" y="125596"/>
          <a:ext cx="10377376" cy="5783731"/>
        </p:xfrm>
        <a:graphic>
          <a:graphicData uri="http://schemas.openxmlformats.org/drawingml/2006/table">
            <a:tbl>
              <a:tblPr firstRow="1" firstCol="1" bandRow="1">
                <a:tableStyleId>{C083E6E3-FA7D-4D7B-A595-EF9225AFEA82}</a:tableStyleId>
              </a:tblPr>
              <a:tblGrid>
                <a:gridCol w="3674678">
                  <a:extLst>
                    <a:ext uri="{9D8B030D-6E8A-4147-A177-3AD203B41FA5}">
                      <a16:colId xmlns:a16="http://schemas.microsoft.com/office/drawing/2014/main" val="2732310501"/>
                    </a:ext>
                  </a:extLst>
                </a:gridCol>
                <a:gridCol w="6702698">
                  <a:extLst>
                    <a:ext uri="{9D8B030D-6E8A-4147-A177-3AD203B41FA5}">
                      <a16:colId xmlns:a16="http://schemas.microsoft.com/office/drawing/2014/main" val="3355627010"/>
                    </a:ext>
                  </a:extLst>
                </a:gridCol>
              </a:tblGrid>
              <a:tr h="393406">
                <a:tc>
                  <a:txBody>
                    <a:bodyPr/>
                    <a:lstStyle/>
                    <a:p>
                      <a:pPr marL="0" marR="0">
                        <a:spcBef>
                          <a:spcPts val="0"/>
                        </a:spcBef>
                        <a:spcAft>
                          <a:spcPts val="0"/>
                        </a:spcAft>
                      </a:pPr>
                      <a:r>
                        <a:rPr lang="en-US" sz="1600" b="1" i="0">
                          <a:effectLst/>
                          <a:latin typeface="Times New Roman" panose="02020603050405020304" pitchFamily="18" charset="0"/>
                          <a:cs typeface="Times New Roman" panose="02020603050405020304" pitchFamily="18" charset="0"/>
                        </a:rPr>
                        <a:t>If your project…</a:t>
                      </a:r>
                      <a:endParaRPr lang="en-US" sz="1600" b="1"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You must provide the following:</a:t>
                      </a: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00631113"/>
                  </a:ext>
                </a:extLst>
              </a:tr>
              <a:tr h="0">
                <a:tc>
                  <a:txBody>
                    <a:bodyPr/>
                    <a:lstStyle/>
                    <a:p>
                      <a:pPr marL="0" marR="0">
                        <a:spcBef>
                          <a:spcPts val="0"/>
                        </a:spcBef>
                        <a:spcAft>
                          <a:spcPts val="0"/>
                        </a:spcAft>
                      </a:pPr>
                      <a:r>
                        <a:rPr lang="en-US" sz="1300" b="0" i="1">
                          <a:solidFill>
                            <a:schemeClr val="tx1">
                              <a:lumMod val="75000"/>
                              <a:lumOff val="25000"/>
                            </a:schemeClr>
                          </a:solidFill>
                          <a:effectLst/>
                          <a:latin typeface="Times New Roman" panose="02020603050405020304" pitchFamily="18" charset="0"/>
                          <a:cs typeface="Times New Roman" panose="02020603050405020304" pitchFamily="18" charset="0"/>
                        </a:rPr>
                        <a:t>Is not</a:t>
                      </a:r>
                      <a:r>
                        <a:rPr lang="en-US" sz="1300" b="0" i="1" baseline="0">
                          <a:solidFill>
                            <a:schemeClr val="tx1">
                              <a:lumMod val="75000"/>
                              <a:lumOff val="25000"/>
                            </a:schemeClr>
                          </a:solidFill>
                          <a:effectLst/>
                          <a:latin typeface="Times New Roman" panose="02020603050405020304" pitchFamily="18" charset="0"/>
                          <a:cs typeface="Times New Roman" panose="02020603050405020304" pitchFamily="18" charset="0"/>
                        </a:rPr>
                        <a:t> an Ideology-based/Spiritual/Religious organization</a:t>
                      </a:r>
                      <a:endParaRPr lang="en-US" sz="1300" b="0" i="1">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300" kern="1200">
                          <a:solidFill>
                            <a:schemeClr val="tx1">
                              <a:lumMod val="75000"/>
                              <a:lumOff val="25000"/>
                            </a:schemeClr>
                          </a:solidFill>
                          <a:effectLst/>
                          <a:latin typeface="Times New Roman" panose="02020603050405020304" pitchFamily="18" charset="0"/>
                          <a:ea typeface="+mn-ea"/>
                          <a:cs typeface="Times New Roman" panose="02020603050405020304" pitchFamily="18" charset="0"/>
                        </a:rPr>
                        <a:t>Documentation from the IRS demonstrating status as a </a:t>
                      </a:r>
                      <a:r>
                        <a:rPr lang="en-US" sz="1300" b="1" u="sng" kern="1200">
                          <a:solidFill>
                            <a:schemeClr val="tx1">
                              <a:lumMod val="75000"/>
                              <a:lumOff val="25000"/>
                            </a:schemeClr>
                          </a:solidFill>
                          <a:effectLst/>
                          <a:latin typeface="Times New Roman" panose="02020603050405020304" pitchFamily="18" charset="0"/>
                          <a:ea typeface="+mn-ea"/>
                          <a:cs typeface="Times New Roman" panose="02020603050405020304" pitchFamily="18" charset="0"/>
                        </a:rPr>
                        <a:t>501c3</a:t>
                      </a:r>
                      <a:endParaRPr lang="en-US" sz="130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0" marR="0">
                        <a:spcBef>
                          <a:spcPts val="0"/>
                        </a:spcBef>
                        <a:spcAft>
                          <a:spcPts val="0"/>
                        </a:spcAft>
                      </a:pPr>
                      <a:endParaRPr lang="en-US" sz="1300">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3487526"/>
                  </a:ext>
                </a:extLst>
              </a:tr>
              <a:tr h="0">
                <a:tc>
                  <a:txBody>
                    <a:bodyPr/>
                    <a:lstStyle/>
                    <a:p>
                      <a:pPr marL="0" marR="0">
                        <a:spcBef>
                          <a:spcPts val="0"/>
                        </a:spcBef>
                        <a:spcAft>
                          <a:spcPts val="0"/>
                        </a:spcAft>
                      </a:pPr>
                      <a:r>
                        <a:rPr lang="en-US" sz="1300" b="0" i="1">
                          <a:solidFill>
                            <a:schemeClr val="tx1">
                              <a:lumMod val="75000"/>
                              <a:lumOff val="25000"/>
                            </a:schemeClr>
                          </a:solidFill>
                          <a:effectLst/>
                          <a:latin typeface="Times New Roman" panose="02020603050405020304" pitchFamily="18" charset="0"/>
                          <a:cs typeface="Times New Roman" panose="02020603050405020304" pitchFamily="18" charset="0"/>
                        </a:rPr>
                        <a:t>is too large for your agency to accomplish in a reimbursement (after-the-fact) in arrears of expenses, you may request pre-payment on a “Limited Cash Advance” basis.</a:t>
                      </a:r>
                      <a:endParaRPr lang="en-US" sz="1300" b="0" i="1">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300">
                          <a:solidFill>
                            <a:schemeClr val="tx1">
                              <a:lumMod val="75000"/>
                              <a:lumOff val="25000"/>
                            </a:schemeClr>
                          </a:solidFill>
                          <a:effectLst/>
                          <a:latin typeface="Times New Roman" panose="02020603050405020304" pitchFamily="18" charset="0"/>
                          <a:cs typeface="Times New Roman" panose="02020603050405020304" pitchFamily="18" charset="0"/>
                        </a:rPr>
                        <a:t>A copy of agency’s Cash Advance Policy must be included in the application </a:t>
                      </a:r>
                      <a:r>
                        <a:rPr lang="en-US" sz="1300" u="sng">
                          <a:solidFill>
                            <a:schemeClr val="tx1">
                              <a:lumMod val="75000"/>
                              <a:lumOff val="25000"/>
                            </a:schemeClr>
                          </a:solidFill>
                          <a:effectLst/>
                          <a:latin typeface="Times New Roman" panose="02020603050405020304" pitchFamily="18" charset="0"/>
                          <a:cs typeface="Times New Roman" panose="02020603050405020304" pitchFamily="18" charset="0"/>
                        </a:rPr>
                        <a:t>AND </a:t>
                      </a:r>
                      <a:r>
                        <a:rPr lang="en-US" sz="1300">
                          <a:solidFill>
                            <a:schemeClr val="tx1">
                              <a:lumMod val="75000"/>
                              <a:lumOff val="25000"/>
                            </a:schemeClr>
                          </a:solidFill>
                          <a:effectLst/>
                          <a:latin typeface="Times New Roman" panose="02020603050405020304" pitchFamily="18" charset="0"/>
                          <a:cs typeface="Times New Roman" panose="02020603050405020304" pitchFamily="18" charset="0"/>
                        </a:rPr>
                        <a:t>your Agency’s cash advance policy must meet the following requirement: </a:t>
                      </a:r>
                    </a:p>
                    <a:p>
                      <a:pPr marL="0" marR="0">
                        <a:spcBef>
                          <a:spcPts val="0"/>
                        </a:spcBef>
                        <a:spcAft>
                          <a:spcPts val="0"/>
                        </a:spcAft>
                      </a:pPr>
                      <a:endParaRPr lang="en-US" sz="130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nSpc>
                          <a:spcPct val="107000"/>
                        </a:lnSpc>
                        <a:spcAft>
                          <a:spcPts val="800"/>
                        </a:spcAft>
                        <a:tabLst>
                          <a:tab pos="1287145" algn="l"/>
                          <a:tab pos="2971800" algn="ctr"/>
                        </a:tabLst>
                      </a:pPr>
                      <a:r>
                        <a:rPr lang="en-US" sz="1300" kern="1200">
                          <a:solidFill>
                            <a:schemeClr val="tx1">
                              <a:lumMod val="75000"/>
                              <a:lumOff val="25000"/>
                            </a:schemeClr>
                          </a:solidFill>
                          <a:effectLst/>
                          <a:latin typeface="Times New Roman" panose="02020603050405020304" pitchFamily="18" charset="0"/>
                          <a:ea typeface="+mn-ea"/>
                          <a:cs typeface="Times New Roman" panose="02020603050405020304" pitchFamily="18" charset="0"/>
                        </a:rPr>
                        <a:t>A subrecipient must have procedures in place to be compliant with 2 CFR 200.305 as well as 15 USC 1601 Electronic Fund Transfer Act. The subrecipient must deposit cash advance in an interest-bearing account (with some regulatory exceptions) and report any federal grant interest annually to the U.S. Department of Human Services, Payment Management Division.</a:t>
                      </a:r>
                      <a:r>
                        <a:rPr lang="en-US" sz="130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7615448"/>
                  </a:ext>
                </a:extLst>
              </a:tr>
              <a:tr h="0">
                <a:tc>
                  <a:txBody>
                    <a:bodyPr/>
                    <a:lstStyle/>
                    <a:p>
                      <a:pPr marL="0" marR="0">
                        <a:spcBef>
                          <a:spcPts val="0"/>
                        </a:spcBef>
                        <a:spcAft>
                          <a:spcPts val="0"/>
                        </a:spcAft>
                      </a:pPr>
                      <a:r>
                        <a:rPr lang="en-US" sz="1300" b="0" i="1">
                          <a:solidFill>
                            <a:schemeClr val="tx1">
                              <a:lumMod val="75000"/>
                              <a:lumOff val="25000"/>
                            </a:schemeClr>
                          </a:solidFill>
                          <a:effectLst/>
                          <a:latin typeface="Times New Roman" panose="02020603050405020304" pitchFamily="18" charset="0"/>
                          <a:cs typeface="Times New Roman" panose="02020603050405020304" pitchFamily="18" charset="0"/>
                        </a:rPr>
                        <a:t>is requesting equipment</a:t>
                      </a:r>
                      <a:endParaRPr lang="en-US" sz="1300" b="0" i="1">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spcBef>
                          <a:spcPts val="0"/>
                        </a:spcBef>
                        <a:spcAft>
                          <a:spcPts val="0"/>
                        </a:spcAft>
                        <a:buFont typeface="+mj-lt"/>
                        <a:buAutoNum type="arabicPeriod"/>
                      </a:pPr>
                      <a:r>
                        <a:rPr lang="en-US" sz="1300">
                          <a:solidFill>
                            <a:schemeClr val="tx1">
                              <a:lumMod val="75000"/>
                              <a:lumOff val="25000"/>
                            </a:schemeClr>
                          </a:solidFill>
                          <a:effectLst/>
                          <a:latin typeface="Times" panose="02020603050405020304" pitchFamily="18" charset="0"/>
                          <a:ea typeface="Times New Roman" panose="02020603050405020304" pitchFamily="18" charset="0"/>
                          <a:cs typeface="Times New Roman" panose="02020603050405020304" pitchFamily="18" charset="0"/>
                        </a:rPr>
                        <a:t>Three (3) quotes must be submitted for all single items valued at more than $100.00 per unit. </a:t>
                      </a:r>
                      <a:endParaRPr lang="en-US" sz="1300">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300">
                          <a:solidFill>
                            <a:schemeClr val="tx1">
                              <a:lumMod val="75000"/>
                              <a:lumOff val="25000"/>
                            </a:schemeClr>
                          </a:solidFill>
                          <a:effectLst/>
                          <a:latin typeface="Times" panose="02020603050405020304" pitchFamily="18" charset="0"/>
                          <a:ea typeface="Times New Roman" panose="02020603050405020304" pitchFamily="18" charset="0"/>
                          <a:cs typeface="Times New Roman" panose="02020603050405020304" pitchFamily="18" charset="0"/>
                        </a:rPr>
                        <a:t>Geographical preference and/or sole source will not be sufficient.</a:t>
                      </a:r>
                      <a:endParaRPr lang="en-US" sz="1300">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300">
                          <a:solidFill>
                            <a:schemeClr val="tx1">
                              <a:lumMod val="75000"/>
                              <a:lumOff val="25000"/>
                            </a:schemeClr>
                          </a:solidFill>
                          <a:effectLst/>
                          <a:latin typeface="Times" panose="02020603050405020304" pitchFamily="18" charset="0"/>
                          <a:ea typeface="Times New Roman" panose="02020603050405020304" pitchFamily="18" charset="0"/>
                          <a:cs typeface="Times New Roman" panose="02020603050405020304" pitchFamily="18" charset="0"/>
                        </a:rPr>
                        <a:t>Code of Federal Regulations, </a:t>
                      </a:r>
                      <a:r>
                        <a:rPr lang="en-US" sz="1300" u="sng">
                          <a:solidFill>
                            <a:schemeClr val="tx1">
                              <a:lumMod val="75000"/>
                              <a:lumOff val="25000"/>
                            </a:schemeClr>
                          </a:solidFill>
                          <a:effectLst/>
                          <a:latin typeface="Times"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2 CFR parts 317-319</a:t>
                      </a:r>
                      <a:r>
                        <a:rPr lang="en-US" sz="1300">
                          <a:solidFill>
                            <a:schemeClr val="tx1">
                              <a:lumMod val="75000"/>
                              <a:lumOff val="25000"/>
                            </a:schemeClr>
                          </a:solidFill>
                          <a:effectLst/>
                          <a:latin typeface="Times" panose="02020603050405020304" pitchFamily="18" charset="0"/>
                          <a:ea typeface="Times New Roman" panose="02020603050405020304" pitchFamily="18" charset="0"/>
                          <a:cs typeface="Times New Roman" panose="02020603050405020304" pitchFamily="18" charset="0"/>
                        </a:rPr>
                        <a:t>, requires full and open competition while procuring grant-funded equipment. Please refer to the Procurement Standards guidance included ensure compliance.</a:t>
                      </a:r>
                      <a:endParaRPr lang="en-US" sz="1300">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300">
                          <a:solidFill>
                            <a:schemeClr val="tx1">
                              <a:lumMod val="75000"/>
                              <a:lumOff val="25000"/>
                            </a:schemeClr>
                          </a:solidFill>
                          <a:effectLst/>
                          <a:latin typeface="Times" panose="02020603050405020304" pitchFamily="18" charset="0"/>
                          <a:ea typeface="Times New Roman" panose="02020603050405020304" pitchFamily="18" charset="0"/>
                          <a:cs typeface="Times New Roman" panose="02020603050405020304" pitchFamily="18" charset="0"/>
                        </a:rPr>
                        <a:t>If (3) quotes are not provided, the applicant must explain the reason why three quotes were not submitted.</a:t>
                      </a:r>
                      <a:endParaRPr lang="en-US" sz="1300">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300">
                          <a:solidFill>
                            <a:schemeClr val="tx1">
                              <a:lumMod val="75000"/>
                              <a:lumOff val="25000"/>
                            </a:schemeClr>
                          </a:solidFill>
                          <a:effectLst/>
                          <a:latin typeface="Times" panose="02020603050405020304" pitchFamily="18" charset="0"/>
                          <a:ea typeface="Times New Roman" panose="02020603050405020304" pitchFamily="18" charset="0"/>
                          <a:cs typeface="Times New Roman" panose="02020603050405020304" pitchFamily="18" charset="0"/>
                        </a:rPr>
                        <a:t>Equipment must be listed on the </a:t>
                      </a:r>
                      <a:r>
                        <a:rPr lang="en-US" sz="1300" u="sng">
                          <a:solidFill>
                            <a:schemeClr val="tx1">
                              <a:lumMod val="75000"/>
                              <a:lumOff val="25000"/>
                            </a:schemeClr>
                          </a:solidFill>
                          <a:effectLst/>
                          <a:latin typeface="Times"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DHS Authorized Equipment List (AEL)</a:t>
                      </a:r>
                      <a:r>
                        <a:rPr lang="en-US" sz="1300">
                          <a:solidFill>
                            <a:schemeClr val="tx1">
                              <a:lumMod val="75000"/>
                              <a:lumOff val="25000"/>
                            </a:schemeClr>
                          </a:solidFill>
                          <a:effectLst/>
                          <a:latin typeface="Times" panose="02020603050405020304" pitchFamily="18" charset="0"/>
                          <a:ea typeface="Times New Roman" panose="02020603050405020304" pitchFamily="18" charset="0"/>
                          <a:cs typeface="Times New Roman" panose="02020603050405020304" pitchFamily="18" charset="0"/>
                        </a:rPr>
                        <a:t> and Nonprofit Security must be listed under “FEMA Related Grant Programs.  The applicant must indicate in their application the Authorized Equipment List number of any requested equipment., etc. See “What Can I Apply For” for a complete list of equipment.	</a:t>
                      </a:r>
                      <a:endParaRPr lang="en-US" sz="1300">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1188698"/>
                  </a:ext>
                </a:extLst>
              </a:tr>
              <a:tr h="0">
                <a:tc>
                  <a:txBody>
                    <a:bodyPr/>
                    <a:lstStyle/>
                    <a:p>
                      <a:pPr marL="0" marR="0">
                        <a:spcBef>
                          <a:spcPts val="0"/>
                        </a:spcBef>
                        <a:spcAft>
                          <a:spcPts val="0"/>
                        </a:spcAft>
                      </a:pPr>
                      <a:r>
                        <a:rPr lang="en-US" sz="1300" b="0" i="1">
                          <a:solidFill>
                            <a:schemeClr val="tx1">
                              <a:lumMod val="75000"/>
                              <a:lumOff val="25000"/>
                            </a:schemeClr>
                          </a:solidFill>
                          <a:effectLst/>
                          <a:latin typeface="Times New Roman" panose="02020603050405020304" pitchFamily="18" charset="0"/>
                          <a:cs typeface="Times New Roman" panose="02020603050405020304" pitchFamily="18" charset="0"/>
                        </a:rPr>
                        <a:t>is requesting a vendor-offered training</a:t>
                      </a:r>
                      <a:endParaRPr lang="en-US" sz="1300" b="0" i="1">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a:solidFill>
                            <a:schemeClr val="tx1">
                              <a:lumMod val="75000"/>
                              <a:lumOff val="25000"/>
                            </a:schemeClr>
                          </a:solidFill>
                          <a:effectLst/>
                          <a:latin typeface="Times New Roman" panose="02020603050405020304" pitchFamily="18" charset="0"/>
                          <a:ea typeface="+mn-ea"/>
                          <a:cs typeface="Times New Roman" panose="02020603050405020304" pitchFamily="18" charset="0"/>
                        </a:rPr>
                        <a:t>A vendor provided course description or syllabus and quotes as required by your organizations’ procurement policy.</a:t>
                      </a: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326286"/>
                  </a:ext>
                </a:extLst>
              </a:tr>
              <a:tr h="0">
                <a:tc>
                  <a:txBody>
                    <a:bodyPr/>
                    <a:lstStyle/>
                    <a:p>
                      <a:pPr marL="0" marR="0">
                        <a:spcBef>
                          <a:spcPts val="0"/>
                        </a:spcBef>
                        <a:spcAft>
                          <a:spcPts val="0"/>
                        </a:spcAft>
                      </a:pPr>
                      <a:r>
                        <a:rPr lang="en-US" sz="1300" b="0" i="1">
                          <a:solidFill>
                            <a:schemeClr val="tx1">
                              <a:lumMod val="75000"/>
                              <a:lumOff val="25000"/>
                            </a:schemeClr>
                          </a:solidFill>
                          <a:effectLst/>
                          <a:latin typeface="Times New Roman" panose="02020603050405020304" pitchFamily="18" charset="0"/>
                          <a:cs typeface="Times New Roman" panose="02020603050405020304" pitchFamily="18" charset="0"/>
                        </a:rPr>
                        <a:t>is requesting an increase in the quantity of NSGP-funded equipment already owned by the applicant.  </a:t>
                      </a:r>
                      <a:endParaRPr lang="en-US" sz="1300" b="0" i="1">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a:solidFill>
                            <a:schemeClr val="tx1">
                              <a:lumMod val="75000"/>
                              <a:lumOff val="25000"/>
                            </a:schemeClr>
                          </a:solidFill>
                          <a:effectLst/>
                          <a:latin typeface="Times New Roman" panose="02020603050405020304" pitchFamily="18" charset="0"/>
                          <a:ea typeface="+mn-ea"/>
                          <a:cs typeface="Times New Roman" panose="02020603050405020304" pitchFamily="18" charset="0"/>
                        </a:rPr>
                        <a:t>Completed Homeland Security Grant Program (HSGP) Property Records List. A template for the Property Records List can be found by accessing the following link: </a:t>
                      </a:r>
                      <a:r>
                        <a:rPr lang="en-US" sz="1300" u="sng" kern="1200">
                          <a:solidFill>
                            <a:schemeClr val="accent1"/>
                          </a:solidFill>
                          <a:effectLst/>
                          <a:latin typeface="Times New Roman" panose="02020603050405020304" pitchFamily="18" charset="0"/>
                          <a:ea typeface="+mn-ea"/>
                          <a:cs typeface="Times New Roman" panose="02020603050405020304" pitchFamily="18" charset="0"/>
                          <a:hlinkClick r:id="rId4">
                            <a:extLst>
                              <a:ext uri="{A12FA001-AC4F-418D-AE19-62706E023703}">
                                <ahyp:hlinkClr xmlns:ahyp="http://schemas.microsoft.com/office/drawing/2018/hyperlinkcolor" val="tx"/>
                              </a:ext>
                            </a:extLst>
                          </a:hlinkClick>
                        </a:rPr>
                        <a:t>http://hsu.vermont.gov/homeland-security-unit/funding-opportunities</a:t>
                      </a:r>
                      <a:r>
                        <a:rPr lang="en-US" sz="1300" kern="1200">
                          <a:solidFill>
                            <a:schemeClr val="accent1"/>
                          </a:solidFill>
                          <a:effectLst/>
                          <a:latin typeface="Times New Roman" panose="02020603050405020304" pitchFamily="18" charset="0"/>
                          <a:ea typeface="+mn-ea"/>
                          <a:cs typeface="Times New Roman" panose="02020603050405020304" pitchFamily="18" charset="0"/>
                        </a:rPr>
                        <a:t> </a:t>
                      </a:r>
                    </a:p>
                    <a:p>
                      <a:r>
                        <a:rPr lang="en-US" sz="1300" kern="1200">
                          <a:solidFill>
                            <a:schemeClr val="tx1">
                              <a:lumMod val="75000"/>
                              <a:lumOff val="25000"/>
                            </a:schemeClr>
                          </a:solidFill>
                          <a:effectLst/>
                          <a:latin typeface="Times New Roman" panose="02020603050405020304" pitchFamily="18" charset="0"/>
                          <a:ea typeface="+mn-ea"/>
                          <a:cs typeface="Times New Roman" panose="02020603050405020304" pitchFamily="18" charset="0"/>
                        </a:rPr>
                        <a:t>Note: replacement equipment may not be funded. </a:t>
                      </a:r>
                      <a:r>
                        <a:rPr lang="en-US" sz="1300" kern="1200">
                          <a:solidFill>
                            <a:schemeClr val="tx1">
                              <a:lumMod val="75000"/>
                              <a:lumOff val="25000"/>
                            </a:schemeClr>
                          </a:solidFill>
                          <a:effectLst/>
                          <a:latin typeface="+mn-lt"/>
                          <a:ea typeface="+mn-ea"/>
                          <a:cs typeface="+mn-cs"/>
                        </a:rPr>
                        <a:t>	</a:t>
                      </a:r>
                    </a:p>
                    <a:p>
                      <a:pPr marL="0" marR="0">
                        <a:spcBef>
                          <a:spcPts val="0"/>
                        </a:spcBef>
                        <a:spcAft>
                          <a:spcPts val="0"/>
                        </a:spcAft>
                      </a:pPr>
                      <a:r>
                        <a:rPr lang="en-US" sz="1300">
                          <a:solidFill>
                            <a:schemeClr val="tx1">
                              <a:lumMod val="75000"/>
                              <a:lumOff val="25000"/>
                            </a:schemeClr>
                          </a:solidFill>
                          <a:effectLst/>
                          <a:latin typeface="Times New Roman" panose="02020603050405020304" pitchFamily="18" charset="0"/>
                          <a:cs typeface="Times New Roman" panose="02020603050405020304" pitchFamily="18" charset="0"/>
                        </a:rPr>
                        <a:t> </a:t>
                      </a:r>
                      <a:endParaRPr lang="en-US" sz="1300">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416" marR="334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0876758"/>
                  </a:ext>
                </a:extLst>
              </a:tr>
            </a:tbl>
          </a:graphicData>
        </a:graphic>
      </p:graphicFrame>
    </p:spTree>
    <p:extLst>
      <p:ext uri="{BB962C8B-B14F-4D97-AF65-F5344CB8AC3E}">
        <p14:creationId xmlns:p14="http://schemas.microsoft.com/office/powerpoint/2010/main" val="2889672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63527"/>
            <a:ext cx="10058400" cy="1450757"/>
          </a:xfrm>
        </p:spPr>
        <p:txBody>
          <a:bodyPr>
            <a:normAutofit/>
          </a:bodyPr>
          <a:lstStyle/>
          <a:p>
            <a:r>
              <a:rPr lang="en-US" sz="2800" b="1" cap="all">
                <a:solidFill>
                  <a:schemeClr val="tx1"/>
                </a:solidFill>
                <a:latin typeface="Times New Roman" panose="02020603050405020304" pitchFamily="18" charset="0"/>
                <a:cs typeface="Times New Roman" panose="02020603050405020304" pitchFamily="18" charset="0"/>
              </a:rPr>
              <a:t>How are Applications Scored?</a:t>
            </a:r>
            <a:endParaRPr lang="en-US" sz="2400" b="1" cap="all">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vert="horz" lIns="0" tIns="45720" rIns="0" bIns="45720" rtlCol="0" anchor="t">
            <a:normAutofit/>
          </a:bodyPr>
          <a:lstStyle/>
          <a:p>
            <a:pPr marL="461645" indent="-461645">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61645" indent="-461645">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Working Group consists of representatives from religious organizations, the law enforcement community and nonprofit organizations.</a:t>
            </a:r>
          </a:p>
          <a:p>
            <a:pPr marL="461645" indent="-461645">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Each member of the Working Group will review each application independently. </a:t>
            </a:r>
          </a:p>
          <a:p>
            <a:pPr marL="461645" indent="-461645">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 score will be calculated for each application. </a:t>
            </a:r>
          </a:p>
          <a:p>
            <a:pPr marL="461645" indent="-461645">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Working Group will utilize the Nonprofit Security Grant Program (NSGP) Scoring Worksheet as developed by the Department of Homeland Security (DHS).</a:t>
            </a:r>
          </a:p>
          <a:p>
            <a:pPr marL="754380" lvl="1" indent="-461645">
              <a:buFont typeface="Arial" panose="020B0604020202020204" pitchFamily="34" charset="0"/>
              <a:buChar char="•"/>
            </a:pPr>
            <a:r>
              <a:rPr lang="en-US" sz="2000" dirty="0">
                <a:latin typeface="Times New Roman"/>
                <a:cs typeface="Times New Roman"/>
              </a:rPr>
              <a:t>The 2022 criteria is forthcoming from DHS. The criteria that was utilized for 2021 can be found within the </a:t>
            </a:r>
            <a:r>
              <a:rPr lang="en-US" sz="2000" dirty="0">
                <a:latin typeface="Times New Roman"/>
                <a:cs typeface="Times New Roman"/>
                <a:hlinkClick r:id="rId2"/>
              </a:rPr>
              <a:t>2021 NSGP Notice of Funding Opportunity.</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5208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E4E6-A834-4655-878D-EE69BB9E178B}"/>
              </a:ext>
            </a:extLst>
          </p:cNvPr>
          <p:cNvSpPr>
            <a:spLocks noGrp="1"/>
          </p:cNvSpPr>
          <p:nvPr>
            <p:ph type="title"/>
          </p:nvPr>
        </p:nvSpPr>
        <p:spPr/>
        <p:txBody>
          <a:bodyPr>
            <a:normAutofit/>
          </a:bodyPr>
          <a:lstStyle/>
          <a:p>
            <a:r>
              <a:rPr lang="en-US" sz="2800" b="1">
                <a:latin typeface="Times New Roman" panose="02020603050405020304" pitchFamily="18" charset="0"/>
                <a:cs typeface="Times New Roman" panose="02020603050405020304" pitchFamily="18" charset="0"/>
              </a:rPr>
              <a:t>Timeline</a:t>
            </a:r>
          </a:p>
        </p:txBody>
      </p:sp>
      <p:sp>
        <p:nvSpPr>
          <p:cNvPr id="3" name="Content Placeholder 2">
            <a:extLst>
              <a:ext uri="{FF2B5EF4-FFF2-40B4-BE49-F238E27FC236}">
                <a16:creationId xmlns:a16="http://schemas.microsoft.com/office/drawing/2014/main" id="{FE49C517-DD80-436B-B8CD-57DF44664B10}"/>
              </a:ext>
            </a:extLst>
          </p:cNvPr>
          <p:cNvSpPr>
            <a:spLocks noGrp="1"/>
          </p:cNvSpPr>
          <p:nvPr>
            <p:ph idx="1"/>
          </p:nvPr>
        </p:nvSpPr>
        <p:spPr/>
        <p:txBody>
          <a:bodyPr>
            <a:normAutofit lnSpcReduction="10000"/>
          </a:bodyPr>
          <a:lstStyle/>
          <a:p>
            <a:pPr marL="0" indent="0">
              <a:lnSpc>
                <a:spcPct val="100000"/>
              </a:lnSpc>
              <a:spcAft>
                <a:spcPts val="1200"/>
              </a:spcAft>
              <a:buNone/>
            </a:pPr>
            <a:r>
              <a:rPr lang="en-US" dirty="0">
                <a:latin typeface="Times New Roman" panose="02020603050405020304" pitchFamily="18" charset="0"/>
                <a:cs typeface="Times New Roman" panose="02020603050405020304" pitchFamily="18" charset="0"/>
              </a:rPr>
              <a:t>Winter 2021:		WG meetings, Budget Drafting, and Request for Proposal  (RFP) 			Development </a:t>
            </a:r>
          </a:p>
          <a:p>
            <a:pPr marL="0" indent="0">
              <a:lnSpc>
                <a:spcPct val="100000"/>
              </a:lnSpc>
              <a:spcAft>
                <a:spcPts val="1200"/>
              </a:spcAft>
              <a:buNone/>
            </a:pPr>
            <a:r>
              <a:rPr lang="en-US" dirty="0">
                <a:latin typeface="Times New Roman" panose="02020603050405020304" pitchFamily="18" charset="0"/>
                <a:cs typeface="Times New Roman" panose="02020603050405020304" pitchFamily="18" charset="0"/>
              </a:rPr>
              <a:t>mid-January 2022:	RFPs Posted (tentative)</a:t>
            </a:r>
          </a:p>
          <a:p>
            <a:pPr marL="0" indent="0">
              <a:lnSpc>
                <a:spcPct val="100000"/>
              </a:lnSpc>
              <a:spcAft>
                <a:spcPts val="1200"/>
              </a:spcAft>
              <a:buNone/>
            </a:pPr>
            <a:r>
              <a:rPr lang="en-US" dirty="0">
                <a:latin typeface="Times New Roman" panose="02020603050405020304" pitchFamily="18" charset="0"/>
                <a:cs typeface="Times New Roman" panose="02020603050405020304" pitchFamily="18" charset="0"/>
              </a:rPr>
              <a:t>March 4th:		Applications Due (from Local and State Agencies) </a:t>
            </a:r>
          </a:p>
          <a:p>
            <a:pPr marL="0" indent="0">
              <a:lnSpc>
                <a:spcPct val="100000"/>
              </a:lnSpc>
              <a:spcAft>
                <a:spcPts val="1200"/>
              </a:spcAft>
              <a:buNone/>
            </a:pPr>
            <a:r>
              <a:rPr lang="en-US" dirty="0">
                <a:latin typeface="Times New Roman" panose="02020603050405020304" pitchFamily="18" charset="0"/>
                <a:cs typeface="Times New Roman" panose="02020603050405020304" pitchFamily="18" charset="0"/>
              </a:rPr>
              <a:t>April 2022: 		Application Review Period</a:t>
            </a:r>
          </a:p>
          <a:p>
            <a:pPr marL="0" indent="0">
              <a:lnSpc>
                <a:spcPct val="100000"/>
              </a:lnSpc>
              <a:spcAft>
                <a:spcPts val="1200"/>
              </a:spcAft>
              <a:buNone/>
            </a:pPr>
            <a:r>
              <a:rPr lang="en-US" dirty="0">
                <a:latin typeface="Times New Roman" panose="02020603050405020304" pitchFamily="18" charset="0"/>
                <a:cs typeface="Times New Roman" panose="02020603050405020304" pitchFamily="18" charset="0"/>
              </a:rPr>
              <a:t>Spring 2022:		Vermont FY22 Application Prepared for Submission to FEMA</a:t>
            </a:r>
          </a:p>
          <a:p>
            <a:pPr marL="0" indent="0">
              <a:lnSpc>
                <a:spcPct val="100000"/>
              </a:lnSpc>
              <a:spcAft>
                <a:spcPts val="1200"/>
              </a:spcAft>
              <a:buNone/>
            </a:pPr>
            <a:r>
              <a:rPr lang="en-US" dirty="0">
                <a:latin typeface="Times New Roman" panose="02020603050405020304" pitchFamily="18" charset="0"/>
                <a:cs typeface="Times New Roman" panose="02020603050405020304" pitchFamily="18" charset="0"/>
              </a:rPr>
              <a:t>Fall 2022: 		Homeland Security Grant Program (HSGP) Funding Accepted, 				Subawards Made</a:t>
            </a:r>
          </a:p>
          <a:p>
            <a:endParaRPr lang="en-US" dirty="0"/>
          </a:p>
        </p:txBody>
      </p:sp>
    </p:spTree>
    <p:extLst>
      <p:ext uri="{BB962C8B-B14F-4D97-AF65-F5344CB8AC3E}">
        <p14:creationId xmlns:p14="http://schemas.microsoft.com/office/powerpoint/2010/main" val="3539940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cap="all">
                <a:solidFill>
                  <a:schemeClr val="tx1"/>
                </a:solidFill>
                <a:latin typeface="Times New Roman" panose="02020603050405020304" pitchFamily="18" charset="0"/>
                <a:cs typeface="Times New Roman" panose="02020603050405020304" pitchFamily="18" charset="0"/>
              </a:rPr>
              <a:t>What if I have questions?</a:t>
            </a:r>
            <a:endParaRPr lang="en-US" sz="2000" cap="all">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1246631" y="1854215"/>
            <a:ext cx="10601326" cy="4022725"/>
          </a:xfrm>
        </p:spPr>
        <p:txBody>
          <a:bodyPr>
            <a:noAutofit/>
          </a:body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Homeland Security Unit will hold five (5) outreach webinars for both the SHSP and NSGP programs to provide program updates, answer questions on allowable items for application, and assist in the development of applications. To register for one of the webinars please complete the Microsoft Form registration page here: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https://forms.office.com/g/ZW9DS8KTSq</a:t>
            </a:r>
            <a:r>
              <a:rPr lang="en-US" sz="1800" dirty="0">
                <a:effectLst/>
                <a:latin typeface="Calibri" panose="020F0502020204030204" pitchFamily="34" charset="0"/>
                <a:ea typeface="Calibri" panose="020F0502020204030204" pitchFamily="34" charset="0"/>
                <a:cs typeface="Times New Roman" panose="02020603050405020304" pitchFamily="18" charset="0"/>
              </a:rPr>
              <a:t> . Registration will close 24 hours before the meeting and dial-in information will be distributed at that time. </a:t>
            </a:r>
          </a:p>
        </p:txBody>
      </p:sp>
      <p:graphicFrame>
        <p:nvGraphicFramePr>
          <p:cNvPr id="4" name="Table 3">
            <a:extLst>
              <a:ext uri="{FF2B5EF4-FFF2-40B4-BE49-F238E27FC236}">
                <a16:creationId xmlns:a16="http://schemas.microsoft.com/office/drawing/2014/main" id="{19446A97-55BC-4C02-800D-E271DC2DA2E9}"/>
              </a:ext>
            </a:extLst>
          </p:cNvPr>
          <p:cNvGraphicFramePr>
            <a:graphicFrameLocks noGrp="1"/>
          </p:cNvGraphicFramePr>
          <p:nvPr>
            <p:extLst>
              <p:ext uri="{D42A27DB-BD31-4B8C-83A1-F6EECF244321}">
                <p14:modId xmlns:p14="http://schemas.microsoft.com/office/powerpoint/2010/main" val="2292375648"/>
              </p:ext>
            </p:extLst>
          </p:nvPr>
        </p:nvGraphicFramePr>
        <p:xfrm>
          <a:off x="1984852" y="3429000"/>
          <a:ext cx="8283255" cy="2619405"/>
        </p:xfrm>
        <a:graphic>
          <a:graphicData uri="http://schemas.openxmlformats.org/drawingml/2006/table">
            <a:tbl>
              <a:tblPr firstRow="1" firstCol="1" bandRow="1">
                <a:tableStyleId>{5C22544A-7EE6-4342-B048-85BDC9FD1C3A}</a:tableStyleId>
              </a:tblPr>
              <a:tblGrid>
                <a:gridCol w="1655907">
                  <a:extLst>
                    <a:ext uri="{9D8B030D-6E8A-4147-A177-3AD203B41FA5}">
                      <a16:colId xmlns:a16="http://schemas.microsoft.com/office/drawing/2014/main" val="1479840802"/>
                    </a:ext>
                  </a:extLst>
                </a:gridCol>
                <a:gridCol w="1656837">
                  <a:extLst>
                    <a:ext uri="{9D8B030D-6E8A-4147-A177-3AD203B41FA5}">
                      <a16:colId xmlns:a16="http://schemas.microsoft.com/office/drawing/2014/main" val="3524897649"/>
                    </a:ext>
                  </a:extLst>
                </a:gridCol>
                <a:gridCol w="1656837">
                  <a:extLst>
                    <a:ext uri="{9D8B030D-6E8A-4147-A177-3AD203B41FA5}">
                      <a16:colId xmlns:a16="http://schemas.microsoft.com/office/drawing/2014/main" val="2977318510"/>
                    </a:ext>
                  </a:extLst>
                </a:gridCol>
                <a:gridCol w="1656837">
                  <a:extLst>
                    <a:ext uri="{9D8B030D-6E8A-4147-A177-3AD203B41FA5}">
                      <a16:colId xmlns:a16="http://schemas.microsoft.com/office/drawing/2014/main" val="3767637983"/>
                    </a:ext>
                  </a:extLst>
                </a:gridCol>
                <a:gridCol w="1656837">
                  <a:extLst>
                    <a:ext uri="{9D8B030D-6E8A-4147-A177-3AD203B41FA5}">
                      <a16:colId xmlns:a16="http://schemas.microsoft.com/office/drawing/2014/main" val="547141053"/>
                    </a:ext>
                  </a:extLst>
                </a:gridCol>
              </a:tblGrid>
              <a:tr h="801999">
                <a:tc gridSpan="5">
                  <a:txBody>
                    <a:bodyPr/>
                    <a:lstStyle/>
                    <a:p>
                      <a:pPr marL="0" marR="0" algn="ctr">
                        <a:spcBef>
                          <a:spcPts val="0"/>
                        </a:spcBef>
                        <a:spcAft>
                          <a:spcPts val="0"/>
                        </a:spcAft>
                      </a:pPr>
                      <a:r>
                        <a:rPr lang="en-US" sz="2400" dirty="0">
                          <a:effectLst/>
                        </a:rPr>
                        <a:t>Application Assistance: Nonprofit Security Grant Program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5306465"/>
                  </a:ext>
                </a:extLst>
              </a:tr>
              <a:tr h="1817406">
                <a:tc>
                  <a:txBody>
                    <a:bodyPr/>
                    <a:lstStyle/>
                    <a:p>
                      <a:pPr marL="0" marR="0" algn="ctr">
                        <a:spcBef>
                          <a:spcPts val="0"/>
                        </a:spcBef>
                        <a:spcAft>
                          <a:spcPts val="0"/>
                        </a:spcAft>
                      </a:pPr>
                      <a:r>
                        <a:rPr lang="en-US" sz="1800" b="1" dirty="0">
                          <a:solidFill>
                            <a:schemeClr val="tx1"/>
                          </a:solidFill>
                          <a:effectLst/>
                        </a:rPr>
                        <a:t>Wednesday, February 2</a:t>
                      </a:r>
                      <a:r>
                        <a:rPr lang="en-US" sz="1800" b="1" baseline="30000" dirty="0">
                          <a:solidFill>
                            <a:schemeClr val="tx1"/>
                          </a:solidFill>
                          <a:effectLst/>
                        </a:rPr>
                        <a:t>nd</a:t>
                      </a:r>
                      <a:r>
                        <a:rPr lang="en-US" sz="1800" b="1" dirty="0">
                          <a:solidFill>
                            <a:schemeClr val="tx1"/>
                          </a:solidFill>
                          <a:effectLst/>
                        </a:rPr>
                        <a:t> 12:00-1:00 p.m.</a:t>
                      </a:r>
                    </a:p>
                    <a:p>
                      <a:pPr marL="0" marR="0" algn="ctr">
                        <a:spcBef>
                          <a:spcPts val="0"/>
                        </a:spcBef>
                        <a:spcAft>
                          <a:spcPts val="0"/>
                        </a:spcAft>
                      </a:pPr>
                      <a:r>
                        <a:rPr lang="en-US" sz="1800" b="1" dirty="0">
                          <a:solidFill>
                            <a:schemeClr val="tx1"/>
                          </a:solidFill>
                          <a:effectLst/>
                        </a:rPr>
                        <a:t>Via MS Teams</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0D4CC"/>
                    </a:solidFill>
                  </a:tcPr>
                </a:tc>
                <a:tc>
                  <a:txBody>
                    <a:bodyPr/>
                    <a:lstStyle/>
                    <a:p>
                      <a:pPr marL="0" marR="0" algn="ctr">
                        <a:spcBef>
                          <a:spcPts val="0"/>
                        </a:spcBef>
                        <a:spcAft>
                          <a:spcPts val="0"/>
                        </a:spcAft>
                      </a:pPr>
                      <a:r>
                        <a:rPr lang="en-US" sz="1800" b="1" dirty="0">
                          <a:solidFill>
                            <a:schemeClr val="tx1"/>
                          </a:solidFill>
                          <a:effectLst/>
                        </a:rPr>
                        <a:t>Wednesday, February 9</a:t>
                      </a:r>
                      <a:r>
                        <a:rPr lang="en-US" sz="1800" b="1" baseline="30000" dirty="0">
                          <a:solidFill>
                            <a:schemeClr val="tx1"/>
                          </a:solidFill>
                          <a:effectLst/>
                        </a:rPr>
                        <a:t>th</a:t>
                      </a:r>
                      <a:r>
                        <a:rPr lang="en-US" sz="1800" b="1" dirty="0">
                          <a:solidFill>
                            <a:schemeClr val="tx1"/>
                          </a:solidFill>
                          <a:effectLst/>
                        </a:rPr>
                        <a:t> 12:00-1:00 p.m.</a:t>
                      </a:r>
                    </a:p>
                    <a:p>
                      <a:pPr marL="0" marR="0" algn="ctr">
                        <a:spcBef>
                          <a:spcPts val="0"/>
                        </a:spcBef>
                        <a:spcAft>
                          <a:spcPts val="0"/>
                        </a:spcAft>
                      </a:pPr>
                      <a:r>
                        <a:rPr lang="en-US" sz="1800" b="1" dirty="0">
                          <a:solidFill>
                            <a:schemeClr val="tx1"/>
                          </a:solidFill>
                          <a:effectLst/>
                        </a:rPr>
                        <a:t>Via MS Teams</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Wednesday, February 16</a:t>
                      </a:r>
                      <a:r>
                        <a:rPr lang="en-US" sz="1800" b="1" baseline="30000">
                          <a:effectLst/>
                        </a:rPr>
                        <a:t>th</a:t>
                      </a:r>
                      <a:r>
                        <a:rPr lang="en-US" sz="1800" b="1">
                          <a:effectLst/>
                        </a:rPr>
                        <a:t> 12:00-1:00 p.m. Via MS Teams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Wednesday, February 23</a:t>
                      </a:r>
                      <a:r>
                        <a:rPr lang="en-US" sz="1800" b="1" baseline="30000">
                          <a:effectLst/>
                        </a:rPr>
                        <a:t>rd</a:t>
                      </a:r>
                      <a:endParaRPr lang="en-US" sz="1800" b="1">
                        <a:effectLst/>
                      </a:endParaRPr>
                    </a:p>
                    <a:p>
                      <a:pPr marL="0" marR="0" algn="ctr">
                        <a:spcBef>
                          <a:spcPts val="0"/>
                        </a:spcBef>
                        <a:spcAft>
                          <a:spcPts val="0"/>
                        </a:spcAft>
                      </a:pPr>
                      <a:r>
                        <a:rPr lang="en-US" sz="1800" b="1">
                          <a:effectLst/>
                        </a:rPr>
                        <a:t>12:00-1:00 p.m. </a:t>
                      </a:r>
                    </a:p>
                    <a:p>
                      <a:pPr marL="0" marR="0" algn="ctr">
                        <a:spcBef>
                          <a:spcPts val="0"/>
                        </a:spcBef>
                        <a:spcAft>
                          <a:spcPts val="0"/>
                        </a:spcAft>
                      </a:pPr>
                      <a:r>
                        <a:rPr lang="en-US" sz="1800" b="1">
                          <a:effectLst/>
                        </a:rPr>
                        <a:t>Via MS Teams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rPr>
                        <a:t>Wednesday, March 2</a:t>
                      </a:r>
                      <a:r>
                        <a:rPr lang="en-US" sz="1800" b="1" baseline="30000" dirty="0">
                          <a:effectLst/>
                        </a:rPr>
                        <a:t>nd</a:t>
                      </a:r>
                      <a:r>
                        <a:rPr lang="en-US" sz="1800" b="1" dirty="0">
                          <a:effectLst/>
                        </a:rPr>
                        <a:t> </a:t>
                      </a:r>
                    </a:p>
                    <a:p>
                      <a:pPr marL="0" marR="0" algn="ctr">
                        <a:spcBef>
                          <a:spcPts val="0"/>
                        </a:spcBef>
                        <a:spcAft>
                          <a:spcPts val="0"/>
                        </a:spcAft>
                      </a:pPr>
                      <a:r>
                        <a:rPr lang="en-US" sz="1800" b="1" dirty="0">
                          <a:effectLst/>
                        </a:rPr>
                        <a:t>12:00-1:00 p.m. </a:t>
                      </a:r>
                    </a:p>
                    <a:p>
                      <a:pPr marL="0" marR="0" algn="ctr">
                        <a:spcBef>
                          <a:spcPts val="0"/>
                        </a:spcBef>
                        <a:spcAft>
                          <a:spcPts val="0"/>
                        </a:spcAft>
                      </a:pPr>
                      <a:r>
                        <a:rPr lang="en-US" sz="1800" b="1" dirty="0">
                          <a:effectLst/>
                        </a:rPr>
                        <a:t>Via MS Teams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6154952"/>
                  </a:ext>
                </a:extLst>
              </a:tr>
            </a:tbl>
          </a:graphicData>
        </a:graphic>
      </p:graphicFrame>
    </p:spTree>
    <p:extLst>
      <p:ext uri="{BB962C8B-B14F-4D97-AF65-F5344CB8AC3E}">
        <p14:creationId xmlns:p14="http://schemas.microsoft.com/office/powerpoint/2010/main" val="2621417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7078" y="286603"/>
            <a:ext cx="10678602" cy="1450757"/>
          </a:xfrm>
        </p:spPr>
        <p:txBody>
          <a:bodyPr>
            <a:normAutofit/>
          </a:bodyPr>
          <a:lstStyle/>
          <a:p>
            <a:pPr algn="ctr"/>
            <a:r>
              <a:rPr lang="en-US" sz="2800" cap="all" spc="200">
                <a:solidFill>
                  <a:schemeClr val="tx1"/>
                </a:solidFill>
                <a:latin typeface="Times New Roman" panose="02020603050405020304" pitchFamily="18" charset="0"/>
                <a:ea typeface="+mn-ea"/>
                <a:cs typeface="Times New Roman" panose="02020603050405020304" pitchFamily="18" charset="0"/>
              </a:rPr>
              <a:t>Questions?</a:t>
            </a:r>
            <a:br>
              <a:rPr lang="en-US" sz="2800" cap="all" spc="200">
                <a:solidFill>
                  <a:schemeClr val="tx1"/>
                </a:solidFill>
                <a:latin typeface="Times New Roman" panose="02020603050405020304" pitchFamily="18" charset="0"/>
                <a:ea typeface="+mn-ea"/>
                <a:cs typeface="Times New Roman" panose="02020603050405020304" pitchFamily="18" charset="0"/>
              </a:rPr>
            </a:br>
            <a:endParaRPr lang="en-US" sz="2000" cap="all" spc="200">
              <a:solidFill>
                <a:schemeClr val="tx1"/>
              </a:solidFill>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32A9BCD9-DC48-4611-916B-1E82206F8FE7}"/>
              </a:ext>
            </a:extLst>
          </p:cNvPr>
          <p:cNvSpPr txBox="1"/>
          <p:nvPr/>
        </p:nvSpPr>
        <p:spPr>
          <a:xfrm>
            <a:off x="1113778" y="2248798"/>
            <a:ext cx="9964443" cy="553998"/>
          </a:xfrm>
          <a:prstGeom prst="rect">
            <a:avLst/>
          </a:prstGeom>
          <a:noFill/>
        </p:spPr>
        <p:txBody>
          <a:bodyPr wrap="square" rtlCol="0">
            <a:spAutoFit/>
          </a:bodyPr>
          <a:lstStyle/>
          <a:p>
            <a:pPr algn="ctr"/>
            <a:r>
              <a:rPr lang="en-US" sz="1500" b="1" cap="all" spc="200">
                <a:solidFill>
                  <a:srgbClr val="FF0000"/>
                </a:solidFill>
                <a:latin typeface="Times New Roman" panose="02020603050405020304" pitchFamily="18" charset="0"/>
                <a:cs typeface="Times New Roman" panose="02020603050405020304" pitchFamily="18" charset="0"/>
              </a:rPr>
              <a:t>For Application Related and Any general questions please contact: </a:t>
            </a:r>
            <a:r>
              <a:rPr lang="en-US" sz="1500" b="1" cap="all" spc="200">
                <a:solidFill>
                  <a:prstClr val="black"/>
                </a:solidFill>
                <a:latin typeface="Times New Roman" panose="02020603050405020304" pitchFamily="18" charset="0"/>
                <a:cs typeface="Times New Roman" panose="02020603050405020304" pitchFamily="18" charset="0"/>
                <a:hlinkClick r:id="rId3"/>
              </a:rPr>
              <a:t>DPS.HSUGrants@Vermont.gov</a:t>
            </a:r>
            <a:r>
              <a:rPr lang="en-US" sz="1500" b="1" cap="all" spc="200">
                <a:solidFill>
                  <a:prstClr val="black"/>
                </a:solidFill>
                <a:latin typeface="Times New Roman" panose="02020603050405020304" pitchFamily="18" charset="0"/>
                <a:cs typeface="Times New Roman" panose="02020603050405020304" pitchFamily="18" charset="0"/>
              </a:rPr>
              <a:t> </a:t>
            </a:r>
          </a:p>
        </p:txBody>
      </p:sp>
      <p:sp>
        <p:nvSpPr>
          <p:cNvPr id="13" name="TextBox 12">
            <a:extLst>
              <a:ext uri="{FF2B5EF4-FFF2-40B4-BE49-F238E27FC236}">
                <a16:creationId xmlns:a16="http://schemas.microsoft.com/office/drawing/2014/main" id="{D04A9450-27D3-4928-9419-744B2D0CA139}"/>
              </a:ext>
            </a:extLst>
          </p:cNvPr>
          <p:cNvSpPr txBox="1"/>
          <p:nvPr/>
        </p:nvSpPr>
        <p:spPr>
          <a:xfrm>
            <a:off x="3293807" y="3178042"/>
            <a:ext cx="6096000" cy="1754326"/>
          </a:xfrm>
          <a:prstGeom prst="rect">
            <a:avLst/>
          </a:prstGeom>
          <a:noFill/>
        </p:spPr>
        <p:txBody>
          <a:bodyPr wrap="square">
            <a:spAutoFit/>
          </a:bodyPr>
          <a:lstStyle/>
          <a:p>
            <a:pPr algn="ctr"/>
            <a:r>
              <a:rPr lang="en-US" dirty="0"/>
              <a:t>Christian Pedoty, Homeland Security Program Chief: </a:t>
            </a:r>
            <a:r>
              <a:rPr lang="en-US" dirty="0">
                <a:hlinkClick r:id="rId4"/>
              </a:rPr>
              <a:t>Christian.Pedoty@vermont.gov</a:t>
            </a:r>
            <a:endParaRPr lang="en-US" dirty="0"/>
          </a:p>
          <a:p>
            <a:pPr algn="ctr"/>
            <a:r>
              <a:rPr lang="en-US" dirty="0"/>
              <a:t>Matthew Pritchard, Homeland Security Program Manager: </a:t>
            </a:r>
            <a:r>
              <a:rPr lang="en-US" dirty="0">
                <a:hlinkClick r:id="rId5"/>
              </a:rPr>
              <a:t>Matthew.Pritchard@vermont.gov</a:t>
            </a:r>
            <a:endParaRPr lang="en-US" dirty="0"/>
          </a:p>
          <a:p>
            <a:pPr algn="ctr"/>
            <a:r>
              <a:rPr lang="en-US" dirty="0"/>
              <a:t>Chance Payette, Homeland Security Program Manager: </a:t>
            </a:r>
            <a:r>
              <a:rPr lang="en-US" dirty="0">
                <a:hlinkClick r:id="rId6"/>
              </a:rPr>
              <a:t>Chance.W.Payette@vermont.gov</a:t>
            </a:r>
            <a:r>
              <a:rPr lang="en-US" dirty="0"/>
              <a:t>  </a:t>
            </a:r>
          </a:p>
        </p:txBody>
      </p:sp>
    </p:spTree>
    <p:extLst>
      <p:ext uri="{BB962C8B-B14F-4D97-AF65-F5344CB8AC3E}">
        <p14:creationId xmlns:p14="http://schemas.microsoft.com/office/powerpoint/2010/main" val="279649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36974"/>
            <a:ext cx="10058400" cy="1450757"/>
          </a:xfrm>
        </p:spPr>
        <p:txBody>
          <a:bodyPr>
            <a:normAutofit/>
          </a:bodyPr>
          <a:lstStyle/>
          <a:p>
            <a:r>
              <a:rPr lang="en-US" sz="2800" cap="all">
                <a:solidFill>
                  <a:schemeClr val="tx1"/>
                </a:solidFill>
                <a:latin typeface="Times New Roman" panose="02020603050405020304" pitchFamily="18" charset="0"/>
                <a:cs typeface="Times New Roman" panose="02020603050405020304" pitchFamily="18" charset="0"/>
              </a:rPr>
              <a:t>Overview</a:t>
            </a:r>
            <a:endParaRPr lang="en-US" sz="2400" cap="all">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2400" b="1">
                <a:latin typeface="Times New Roman" panose="02020603050405020304" pitchFamily="18" charset="0"/>
                <a:cs typeface="Times New Roman" panose="02020603050405020304" pitchFamily="18" charset="0"/>
              </a:rPr>
              <a:t>Nonprofit Security Grant Program (NSGP): </a:t>
            </a:r>
            <a:r>
              <a:rPr lang="en-US" sz="2400">
                <a:latin typeface="Times New Roman" panose="02020603050405020304" pitchFamily="18" charset="0"/>
                <a:cs typeface="Times New Roman" panose="02020603050405020304" pitchFamily="18" charset="0"/>
              </a:rPr>
              <a:t>NSGP provides funding support for physical security enhancements and other security activities to nonprofit organizations that are at high risk of a terrorist attack. </a:t>
            </a:r>
          </a:p>
          <a:p>
            <a:endParaRPr lang="en-US" sz="2200">
              <a:latin typeface="Times New Roman" panose="02020603050405020304" pitchFamily="18" charset="0"/>
              <a:cs typeface="Times New Roman" panose="02020603050405020304" pitchFamily="18" charset="0"/>
            </a:endParaRPr>
          </a:p>
          <a:p>
            <a:pPr marL="461963" indent="-461963">
              <a:buFont typeface="Arial" panose="020B0604020202020204" pitchFamily="34" charset="0"/>
              <a:buChar char="•"/>
            </a:pPr>
            <a:r>
              <a:rPr lang="en-US" sz="2200">
                <a:latin typeface="Times New Roman" panose="02020603050405020304" pitchFamily="18" charset="0"/>
                <a:cs typeface="Times New Roman" panose="02020603050405020304" pitchFamily="18" charset="0"/>
              </a:rPr>
              <a:t>The Nonprofit Security Grant Program provides funding support </a:t>
            </a:r>
            <a:r>
              <a:rPr lang="en-US" sz="2200" b="1">
                <a:latin typeface="Times New Roman" panose="02020603050405020304" pitchFamily="18" charset="0"/>
                <a:cs typeface="Times New Roman" panose="02020603050405020304" pitchFamily="18" charset="0"/>
              </a:rPr>
              <a:t>for physical security enhancements and other security activities </a:t>
            </a:r>
            <a:r>
              <a:rPr lang="en-US" sz="2200">
                <a:latin typeface="Times New Roman" panose="02020603050405020304" pitchFamily="18" charset="0"/>
                <a:cs typeface="Times New Roman" panose="02020603050405020304" pitchFamily="18" charset="0"/>
              </a:rPr>
              <a:t>to nonprofit organizations that are at high risk of a terrorist attack. </a:t>
            </a:r>
          </a:p>
          <a:p>
            <a:pPr marL="461963" indent="-461963">
              <a:buFont typeface="Arial" panose="020B0604020202020204" pitchFamily="34" charset="0"/>
              <a:buChar char="•"/>
            </a:pPr>
            <a:r>
              <a:rPr lang="en-US" sz="2200">
                <a:latin typeface="Times New Roman" panose="02020603050405020304" pitchFamily="18" charset="0"/>
                <a:cs typeface="Times New Roman" panose="02020603050405020304" pitchFamily="18" charset="0"/>
              </a:rPr>
              <a:t>The State of Vermont (HSU) is the only entity eligible to apply for NSGP funds on behalf of nonprofit organizations. Nonprofit organizations must apply for funds through the Homeland Security Unit.</a:t>
            </a:r>
          </a:p>
          <a:p>
            <a:pPr marL="461963" indent="-461963">
              <a:buFont typeface="Arial" panose="020B0604020202020204" pitchFamily="34" charset="0"/>
              <a:buChar char="•"/>
            </a:pPr>
            <a:r>
              <a:rPr lang="en-US" sz="2200">
                <a:latin typeface="Times New Roman" panose="02020603050405020304" pitchFamily="18" charset="0"/>
                <a:cs typeface="Times New Roman" panose="02020603050405020304" pitchFamily="18" charset="0"/>
              </a:rPr>
              <a:t>2018 was the first year that Vermont was eligible to apply for NSGP funds.</a:t>
            </a:r>
          </a:p>
        </p:txBody>
      </p:sp>
    </p:spTree>
    <p:extLst>
      <p:ext uri="{BB962C8B-B14F-4D97-AF65-F5344CB8AC3E}">
        <p14:creationId xmlns:p14="http://schemas.microsoft.com/office/powerpoint/2010/main" val="15875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36974"/>
            <a:ext cx="10058400" cy="1450757"/>
          </a:xfrm>
        </p:spPr>
        <p:txBody>
          <a:bodyPr>
            <a:normAutofit/>
          </a:bodyPr>
          <a:lstStyle/>
          <a:p>
            <a:br>
              <a:rPr lang="en-US" sz="2800" cap="all">
                <a:solidFill>
                  <a:schemeClr val="tx1"/>
                </a:solidFill>
                <a:latin typeface="Times New Roman" panose="02020603050405020304" pitchFamily="18" charset="0"/>
                <a:cs typeface="Times New Roman" panose="02020603050405020304" pitchFamily="18" charset="0"/>
              </a:rPr>
            </a:br>
            <a:r>
              <a:rPr lang="en-US" sz="2800" cap="all">
                <a:solidFill>
                  <a:schemeClr val="tx1"/>
                </a:solidFill>
                <a:latin typeface="Times New Roman" panose="02020603050405020304" pitchFamily="18" charset="0"/>
                <a:cs typeface="Times New Roman" panose="02020603050405020304" pitchFamily="18" charset="0"/>
              </a:rPr>
              <a:t> </a:t>
            </a:r>
            <a:br>
              <a:rPr lang="en-US" sz="2800" cap="all">
                <a:solidFill>
                  <a:schemeClr val="tx1"/>
                </a:solidFill>
                <a:latin typeface="Times New Roman" panose="02020603050405020304" pitchFamily="18" charset="0"/>
                <a:cs typeface="Times New Roman" panose="02020603050405020304" pitchFamily="18" charset="0"/>
              </a:rPr>
            </a:br>
            <a:r>
              <a:rPr lang="en-US" sz="2400" cap="all">
                <a:solidFill>
                  <a:schemeClr val="tx1"/>
                </a:solidFill>
                <a:latin typeface="Times New Roman" panose="02020603050405020304" pitchFamily="18" charset="0"/>
                <a:cs typeface="Times New Roman" panose="02020603050405020304" pitchFamily="18" charset="0"/>
              </a:rPr>
              <a:t>Eligible Applicants</a:t>
            </a:r>
          </a:p>
        </p:txBody>
      </p:sp>
      <p:sp>
        <p:nvSpPr>
          <p:cNvPr id="3" name="Content Placeholder 2"/>
          <p:cNvSpPr>
            <a:spLocks noGrp="1"/>
          </p:cNvSpPr>
          <p:nvPr>
            <p:ph idx="1"/>
          </p:nvPr>
        </p:nvSpPr>
        <p:spPr>
          <a:xfrm>
            <a:off x="1097280" y="1754294"/>
            <a:ext cx="10058400" cy="4023360"/>
          </a:xfrm>
        </p:spPr>
        <p:txBody>
          <a:bodyPr>
            <a:normAutofit/>
          </a:bodyPr>
          <a:lstStyle/>
          <a:p>
            <a:pPr marL="0" indent="0">
              <a:buNone/>
              <a:defRPr/>
            </a:pPr>
            <a:r>
              <a:rPr lang="en-US">
                <a:latin typeface="Times New Roman" panose="02020603050405020304" pitchFamily="18" charset="0"/>
                <a:cs typeface="Times New Roman" panose="02020603050405020304" pitchFamily="18" charset="0"/>
              </a:rPr>
              <a:t> An eligible nonprofit organization under the FY 2021 NSGP was defined as an organization:</a:t>
            </a:r>
          </a:p>
          <a:p>
            <a:pPr lvl="1">
              <a:buClr>
                <a:srgbClr val="526D1D"/>
              </a:buClr>
              <a:defRPr/>
            </a:pPr>
            <a:endParaRPr lang="en-US" sz="2000">
              <a:solidFill>
                <a:prstClr val="black">
                  <a:lumMod val="75000"/>
                  <a:lumOff val="25000"/>
                </a:prstClr>
              </a:solidFill>
              <a:latin typeface="Times New Roman" panose="02020603050405020304" pitchFamily="18" charset="0"/>
              <a:cs typeface="Times New Roman" panose="02020603050405020304" pitchFamily="18" charset="0"/>
            </a:endParaRPr>
          </a:p>
          <a:p>
            <a:pPr lvl="1">
              <a:buClr>
                <a:srgbClr val="526D1D"/>
              </a:buClr>
              <a:defRPr/>
            </a:pPr>
            <a:r>
              <a:rPr lang="en-US" sz="2000">
                <a:solidFill>
                  <a:prstClr val="black">
                    <a:lumMod val="75000"/>
                    <a:lumOff val="25000"/>
                  </a:prstClr>
                </a:solidFill>
                <a:latin typeface="Times New Roman" panose="02020603050405020304" pitchFamily="18" charset="0"/>
                <a:cs typeface="Times New Roman" panose="02020603050405020304" pitchFamily="18" charset="0"/>
              </a:rPr>
              <a:t>Described under section 501(c)(3) of the Internal Revenue Code of 1986 (IRC) and exempt from tax under section 501(a) of such code; refer to links below for additional information:</a:t>
            </a:r>
          </a:p>
          <a:p>
            <a:pPr marL="749808" lvl="4" indent="0">
              <a:buClr>
                <a:srgbClr val="526D1D"/>
              </a:buClr>
              <a:buNone/>
              <a:defRPr/>
            </a:pPr>
            <a:r>
              <a:rPr lang="en-US" sz="2000">
                <a:solidFill>
                  <a:prstClr val="black">
                    <a:lumMod val="75000"/>
                    <a:lumOff val="25000"/>
                  </a:prstClr>
                </a:solidFill>
                <a:latin typeface="Times New Roman" panose="02020603050405020304" pitchFamily="18" charset="0"/>
                <a:cs typeface="Times New Roman" panose="02020603050405020304" pitchFamily="18" charset="0"/>
              </a:rPr>
              <a:t>Note: The Internal Revenue Service (IRS) </a:t>
            </a:r>
            <a:r>
              <a:rPr lang="en-US" sz="2000">
                <a:solidFill>
                  <a:srgbClr val="FF0000"/>
                </a:solidFill>
                <a:latin typeface="Times New Roman" panose="02020603050405020304" pitchFamily="18" charset="0"/>
                <a:cs typeface="Times New Roman" panose="02020603050405020304" pitchFamily="18" charset="0"/>
              </a:rPr>
              <a:t>does not require certain organizations such as churches, mosques, and synagogues to apply for and receive a recognition of exemption under section 501(c)(3) of the IRC. Such organizations are automatically exempt if they meet the requirements of section 501(c)(3). </a:t>
            </a:r>
            <a:r>
              <a:rPr lang="en-US" sz="2000">
                <a:solidFill>
                  <a:prstClr val="black">
                    <a:lumMod val="75000"/>
                    <a:lumOff val="25000"/>
                  </a:prstClr>
                </a:solidFill>
                <a:latin typeface="Times New Roman" panose="02020603050405020304" pitchFamily="18" charset="0"/>
                <a:cs typeface="Times New Roman" panose="02020603050405020304" pitchFamily="18" charset="0"/>
              </a:rPr>
              <a:t>These organizations are not required to provide recognition of exemption. For organizations that the IRS requires to apply for and receive a recognition of exemption under 501(c)(3), the state may or may not require recognition of exemption, as long as the method chosen is applied consistently.</a:t>
            </a:r>
          </a:p>
          <a:p>
            <a:pPr lvl="1">
              <a:buClr>
                <a:srgbClr val="526D1D"/>
              </a:buClr>
              <a:defRPr/>
            </a:pPr>
            <a:r>
              <a:rPr lang="en-US" sz="2000">
                <a:solidFill>
                  <a:prstClr val="black">
                    <a:lumMod val="75000"/>
                    <a:lumOff val="25000"/>
                  </a:prstClr>
                </a:solidFill>
                <a:latin typeface="Times New Roman" panose="02020603050405020304" pitchFamily="18" charset="0"/>
                <a:cs typeface="Times New Roman" panose="02020603050405020304" pitchFamily="18" charset="0"/>
              </a:rPr>
              <a:t>Determined to be at high risk of a terrorist attack by the Secretary of Homeland Security</a:t>
            </a:r>
          </a:p>
          <a:p>
            <a:pPr>
              <a:defRPr/>
            </a:pP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4046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36974"/>
            <a:ext cx="10058400" cy="1450757"/>
          </a:xfrm>
        </p:spPr>
        <p:txBody>
          <a:bodyPr>
            <a:normAutofit/>
          </a:bodyPr>
          <a:lstStyle/>
          <a:p>
            <a:br>
              <a:rPr lang="en-US" sz="2800" cap="all">
                <a:solidFill>
                  <a:schemeClr val="tx1"/>
                </a:solidFill>
                <a:latin typeface="Times New Roman" panose="02020603050405020304" pitchFamily="18" charset="0"/>
                <a:cs typeface="Times New Roman" panose="02020603050405020304" pitchFamily="18" charset="0"/>
              </a:rPr>
            </a:br>
            <a:br>
              <a:rPr lang="en-US" sz="2800" cap="all">
                <a:solidFill>
                  <a:schemeClr val="tx1"/>
                </a:solidFill>
                <a:latin typeface="Times New Roman" panose="02020603050405020304" pitchFamily="18" charset="0"/>
                <a:cs typeface="Times New Roman" panose="02020603050405020304" pitchFamily="18" charset="0"/>
              </a:rPr>
            </a:br>
            <a:r>
              <a:rPr lang="en-US" sz="2400" cap="all">
                <a:solidFill>
                  <a:schemeClr val="tx1"/>
                </a:solidFill>
                <a:latin typeface="Times New Roman" panose="02020603050405020304" pitchFamily="18" charset="0"/>
                <a:cs typeface="Times New Roman" panose="02020603050405020304" pitchFamily="18" charset="0"/>
              </a:rPr>
              <a:t>Allowable Costs</a:t>
            </a: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The FEMA Authorized Equipment List (AEL) outlines what equipment is allowable under this program. Equipment costs are limited to two categories within the AEL: </a:t>
            </a:r>
          </a:p>
          <a:p>
            <a:pPr lvl="1">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Category 14: Security Enhancement Equipment </a:t>
            </a:r>
          </a:p>
          <a:p>
            <a:pPr lvl="2">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This includes things like: lighting, impact resistant doors, sensors and alarms, physical access controls, locks, shatter resistant windows, cameras, backup computer systems, etc. </a:t>
            </a:r>
          </a:p>
          <a:p>
            <a:pPr lvl="1">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Category 15: Inspection and Screen Systems Equipment</a:t>
            </a:r>
          </a:p>
          <a:p>
            <a:pPr lvl="2">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This includes things like: X-ray systems. </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 2021, FEMA allowed two equipment items outside AEL category 14 and 15 which included: </a:t>
            </a:r>
          </a:p>
          <a:p>
            <a:pPr lvl="2">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Handheld Radios (AEL 06CP-01-PORT – Radio, Portable)</a:t>
            </a:r>
          </a:p>
          <a:p>
            <a:pPr lvl="2">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Public Warning Systems (030E-03-MEGA – System, Public Address, Handheld or Mobile)</a:t>
            </a:r>
          </a:p>
          <a:p>
            <a:pPr lvl="2">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384048" lvl="2" indent="0" algn="ctr">
              <a:buNone/>
            </a:pPr>
            <a:r>
              <a:rPr lang="en-US" sz="1800" b="1" dirty="0">
                <a:latin typeface="Times New Roman" panose="02020603050405020304" pitchFamily="18" charset="0"/>
                <a:cs typeface="Times New Roman" panose="02020603050405020304" pitchFamily="18" charset="0"/>
              </a:rPr>
              <a:t>A complete list of allowable equipment can be found on the HSU website. No other equipment will be approved. </a:t>
            </a:r>
          </a:p>
        </p:txBody>
      </p:sp>
    </p:spTree>
    <p:extLst>
      <p:ext uri="{BB962C8B-B14F-4D97-AF65-F5344CB8AC3E}">
        <p14:creationId xmlns:p14="http://schemas.microsoft.com/office/powerpoint/2010/main" val="421951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36974"/>
            <a:ext cx="10058400" cy="1450757"/>
          </a:xfrm>
        </p:spPr>
        <p:txBody>
          <a:bodyPr>
            <a:normAutofit/>
          </a:bodyPr>
          <a:lstStyle/>
          <a:p>
            <a:r>
              <a:rPr lang="en-US" sz="2400" cap="all">
                <a:solidFill>
                  <a:schemeClr val="tx1"/>
                </a:solidFill>
                <a:latin typeface="Times New Roman" panose="02020603050405020304" pitchFamily="18" charset="0"/>
                <a:cs typeface="Times New Roman" panose="02020603050405020304" pitchFamily="18" charset="0"/>
              </a:rPr>
              <a:t>Allowable Costs</a:t>
            </a:r>
          </a:p>
        </p:txBody>
      </p:sp>
      <p:pic>
        <p:nvPicPr>
          <p:cNvPr id="4" name="Picture 3">
            <a:extLst>
              <a:ext uri="{FF2B5EF4-FFF2-40B4-BE49-F238E27FC236}">
                <a16:creationId xmlns:a16="http://schemas.microsoft.com/office/drawing/2014/main" id="{857AD026-0ADA-4A37-B42F-8DA514A26062}"/>
              </a:ext>
            </a:extLst>
          </p:cNvPr>
          <p:cNvPicPr>
            <a:picLocks noChangeAspect="1"/>
          </p:cNvPicPr>
          <p:nvPr/>
        </p:nvPicPr>
        <p:blipFill>
          <a:blip r:embed="rId2">
            <a:alphaModFix amt="25000"/>
          </a:blip>
          <a:stretch>
            <a:fillRect/>
          </a:stretch>
        </p:blipFill>
        <p:spPr>
          <a:xfrm>
            <a:off x="3711892" y="1587731"/>
            <a:ext cx="4829175" cy="4343400"/>
          </a:xfrm>
          <a:prstGeom prst="rect">
            <a:avLst/>
          </a:prstGeom>
        </p:spPr>
      </p:pic>
      <p:sp>
        <p:nvSpPr>
          <p:cNvPr id="3" name="Content Placeholder 2"/>
          <p:cNvSpPr>
            <a:spLocks noGrp="1"/>
          </p:cNvSpPr>
          <p:nvPr>
            <p:ph idx="1"/>
          </p:nvPr>
        </p:nvSpPr>
        <p:spPr/>
        <p:txBody>
          <a:bodyPr>
            <a:noAutofit/>
          </a:bodyPr>
          <a:lstStyle/>
          <a:p>
            <a:pPr marL="461963" indent="-461963">
              <a:buFont typeface="Arial" panose="020B0604020202020204" pitchFamily="34" charset="0"/>
              <a:buChar char="•"/>
              <a:defRPr/>
            </a:pPr>
            <a:endParaRPr lang="en-US" b="1" dirty="0">
              <a:latin typeface="Times New Roman" panose="02020603050405020304" pitchFamily="18" charset="0"/>
              <a:cs typeface="Times New Roman" panose="02020603050405020304" pitchFamily="18" charset="0"/>
            </a:endParaRPr>
          </a:p>
          <a:p>
            <a:pPr marL="292608" lvl="1" indent="0">
              <a:buNone/>
              <a:defRPr/>
            </a:pPr>
            <a:r>
              <a:rPr lang="en-US" sz="2000" b="1" dirty="0">
                <a:latin typeface="Times New Roman" panose="02020603050405020304" pitchFamily="18" charset="0"/>
                <a:cs typeface="Times New Roman" panose="02020603050405020304" pitchFamily="18" charset="0"/>
              </a:rPr>
              <a:t>Security Related Training </a:t>
            </a:r>
            <a:r>
              <a:rPr lang="en-US" sz="2000" dirty="0">
                <a:latin typeface="Times New Roman" panose="02020603050405020304" pitchFamily="18" charset="0"/>
                <a:cs typeface="Times New Roman" panose="02020603050405020304" pitchFamily="18" charset="0"/>
              </a:rPr>
              <a:t>- NSGP funds may be used for security-related training courses and programs.  </a:t>
            </a:r>
          </a:p>
          <a:p>
            <a:pPr marL="292608" lvl="1" indent="0">
              <a:buNone/>
              <a:defRPr/>
            </a:pPr>
            <a:endParaRPr lang="en-US" sz="2000" dirty="0">
              <a:latin typeface="Times New Roman" panose="02020603050405020304" pitchFamily="18" charset="0"/>
              <a:cs typeface="Times New Roman" panose="02020603050405020304" pitchFamily="18" charset="0"/>
            </a:endParaRPr>
          </a:p>
          <a:p>
            <a:pPr marL="292608" lvl="1" indent="0">
              <a:buNone/>
              <a:defRPr/>
            </a:pPr>
            <a:r>
              <a:rPr lang="en-US" sz="2000" dirty="0">
                <a:latin typeface="Times New Roman" panose="02020603050405020304" pitchFamily="18" charset="0"/>
                <a:cs typeface="Times New Roman" panose="02020603050405020304" pitchFamily="18" charset="0"/>
              </a:rPr>
              <a:t>Allowable training-related costs are limited to attendance fees for training, and related expenses, such as materials, supplies, and/or equipment. Overtime, backfill, and/or travel expenses are not allowable costs. Allowable training topics are limited to the protection of critical infrastructure key resources, including physical and cybersecurity, target hardening, and terrorism awareness/employee preparedness including programs such as Active Shooter training and emergency first aid training. </a:t>
            </a:r>
          </a:p>
          <a:p>
            <a:pPr marL="292608" lvl="1" indent="0">
              <a:buNone/>
              <a:defRPr/>
            </a:pPr>
            <a:endParaRPr lang="en-US" sz="2000" b="1" dirty="0">
              <a:latin typeface="Times New Roman" panose="02020603050405020304" pitchFamily="18" charset="0"/>
              <a:cs typeface="Times New Roman" panose="02020603050405020304" pitchFamily="18" charset="0"/>
            </a:endParaRPr>
          </a:p>
          <a:p>
            <a:pPr marL="292608" lvl="1" indent="0">
              <a:buNone/>
              <a:defRPr/>
            </a:pPr>
            <a:r>
              <a:rPr lang="en-US" sz="2000" b="1" dirty="0">
                <a:latin typeface="Times New Roman" panose="02020603050405020304" pitchFamily="18" charset="0"/>
                <a:cs typeface="Times New Roman" panose="02020603050405020304" pitchFamily="18" charset="0"/>
              </a:rPr>
              <a:t>Construction/Renovation </a:t>
            </a:r>
            <a:r>
              <a:rPr lang="en-US" sz="2000" dirty="0">
                <a:latin typeface="Times New Roman" panose="02020603050405020304" pitchFamily="18" charset="0"/>
                <a:cs typeface="Times New Roman" panose="02020603050405020304" pitchFamily="18" charset="0"/>
              </a:rPr>
              <a:t>(see the funding announcement for guidance and limitations) </a:t>
            </a:r>
          </a:p>
        </p:txBody>
      </p:sp>
    </p:spTree>
    <p:extLst>
      <p:ext uri="{BB962C8B-B14F-4D97-AF65-F5344CB8AC3E}">
        <p14:creationId xmlns:p14="http://schemas.microsoft.com/office/powerpoint/2010/main" val="1303603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36974"/>
            <a:ext cx="10058400" cy="1450757"/>
          </a:xfrm>
        </p:spPr>
        <p:txBody>
          <a:bodyPr>
            <a:normAutofit/>
          </a:bodyPr>
          <a:lstStyle/>
          <a:p>
            <a:r>
              <a:rPr lang="en-US" sz="2400" cap="all">
                <a:solidFill>
                  <a:schemeClr val="tx1"/>
                </a:solidFill>
                <a:latin typeface="Times New Roman" panose="02020603050405020304" pitchFamily="18" charset="0"/>
                <a:cs typeface="Times New Roman" panose="02020603050405020304" pitchFamily="18" charset="0"/>
              </a:rPr>
              <a:t>Allowable Costs</a:t>
            </a:r>
          </a:p>
        </p:txBody>
      </p:sp>
      <p:pic>
        <p:nvPicPr>
          <p:cNvPr id="4" name="Picture 3">
            <a:extLst>
              <a:ext uri="{FF2B5EF4-FFF2-40B4-BE49-F238E27FC236}">
                <a16:creationId xmlns:a16="http://schemas.microsoft.com/office/drawing/2014/main" id="{857AD026-0ADA-4A37-B42F-8DA514A26062}"/>
              </a:ext>
            </a:extLst>
          </p:cNvPr>
          <p:cNvPicPr>
            <a:picLocks noChangeAspect="1"/>
          </p:cNvPicPr>
          <p:nvPr/>
        </p:nvPicPr>
        <p:blipFill>
          <a:blip r:embed="rId2">
            <a:alphaModFix amt="25000"/>
          </a:blip>
          <a:stretch>
            <a:fillRect/>
          </a:stretch>
        </p:blipFill>
        <p:spPr>
          <a:xfrm>
            <a:off x="3711892" y="1587731"/>
            <a:ext cx="4829175" cy="4343400"/>
          </a:xfrm>
          <a:prstGeom prst="rect">
            <a:avLst/>
          </a:prstGeom>
        </p:spPr>
      </p:pic>
      <p:sp>
        <p:nvSpPr>
          <p:cNvPr id="3" name="Content Placeholder 2"/>
          <p:cNvSpPr>
            <a:spLocks noGrp="1"/>
          </p:cNvSpPr>
          <p:nvPr>
            <p:ph idx="1"/>
          </p:nvPr>
        </p:nvSpPr>
        <p:spPr/>
        <p:txBody>
          <a:bodyPr>
            <a:noAutofit/>
          </a:bodyPr>
          <a:lstStyle/>
          <a:p>
            <a:pPr marL="0" indent="0">
              <a:buNone/>
            </a:pPr>
            <a:r>
              <a:rPr lang="en-US" dirty="0">
                <a:latin typeface="Times New Roman" panose="02020603050405020304" pitchFamily="18" charset="0"/>
                <a:cs typeface="Times New Roman" panose="02020603050405020304" pitchFamily="18" charset="0"/>
              </a:rPr>
              <a:t>Planning costs for security or emergency planning expenses and the materials required to conduct planning activities are allowable. </a:t>
            </a:r>
          </a:p>
          <a:p>
            <a:pPr marL="0" indent="0">
              <a:buNone/>
            </a:pPr>
            <a:r>
              <a:rPr lang="en-US" dirty="0">
                <a:latin typeface="Times New Roman" panose="02020603050405020304" pitchFamily="18" charset="0"/>
                <a:cs typeface="Times New Roman" panose="02020603050405020304" pitchFamily="18" charset="0"/>
              </a:rPr>
              <a:t>Planning must be related to the protection of the facility and the people within and should include consideration of individuals with access and functional needs as well as those with limited English proficiency. </a:t>
            </a:r>
          </a:p>
          <a:p>
            <a:r>
              <a:rPr lang="en-US" dirty="0">
                <a:latin typeface="Times New Roman" panose="02020603050405020304" pitchFamily="18" charset="0"/>
                <a:cs typeface="Times New Roman" panose="02020603050405020304" pitchFamily="18" charset="0"/>
              </a:rPr>
              <a:t>Some examples include, but are not limited to: </a:t>
            </a:r>
          </a:p>
          <a:p>
            <a:pPr lvl="1"/>
            <a:r>
              <a:rPr lang="en-US" dirty="0">
                <a:latin typeface="Times New Roman" panose="02020603050405020304" pitchFamily="18" charset="0"/>
                <a:cs typeface="Times New Roman" panose="02020603050405020304" pitchFamily="18" charset="0"/>
              </a:rPr>
              <a:t>Development/enhancement of security plans</a:t>
            </a:r>
          </a:p>
          <a:p>
            <a:pPr lvl="1"/>
            <a:r>
              <a:rPr lang="en-US" dirty="0">
                <a:latin typeface="Times New Roman" panose="02020603050405020304" pitchFamily="18" charset="0"/>
                <a:cs typeface="Times New Roman" panose="02020603050405020304" pitchFamily="18" charset="0"/>
              </a:rPr>
              <a:t>Emergency contingency or Continuity of Operations Plans</a:t>
            </a:r>
          </a:p>
          <a:p>
            <a:pPr lvl="1"/>
            <a:r>
              <a:rPr lang="en-US" dirty="0">
                <a:latin typeface="Times New Roman" panose="02020603050405020304" pitchFamily="18" charset="0"/>
                <a:cs typeface="Times New Roman" panose="02020603050405020304" pitchFamily="18" charset="0"/>
              </a:rPr>
              <a:t>Evacuation/Shelter-in-place Plans </a:t>
            </a:r>
          </a:p>
          <a:p>
            <a:pPr lvl="1"/>
            <a:r>
              <a:rPr lang="en-US" dirty="0">
                <a:latin typeface="Times New Roman" panose="02020603050405020304" pitchFamily="18" charset="0"/>
                <a:cs typeface="Times New Roman" panose="02020603050405020304" pitchFamily="18" charset="0"/>
              </a:rPr>
              <a:t>Security Risk Management Plans</a:t>
            </a:r>
          </a:p>
          <a:p>
            <a:pPr lvl="1"/>
            <a:r>
              <a:rPr lang="en-US" dirty="0">
                <a:latin typeface="Times New Roman" panose="02020603050405020304" pitchFamily="18" charset="0"/>
                <a:cs typeface="Times New Roman" panose="02020603050405020304" pitchFamily="18" charset="0"/>
              </a:rPr>
              <a:t>Emergency Response Plans</a:t>
            </a:r>
          </a:p>
        </p:txBody>
      </p:sp>
    </p:spTree>
    <p:extLst>
      <p:ext uri="{BB962C8B-B14F-4D97-AF65-F5344CB8AC3E}">
        <p14:creationId xmlns:p14="http://schemas.microsoft.com/office/powerpoint/2010/main" val="3864528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0684" y="904880"/>
            <a:ext cx="10058400" cy="604139"/>
          </a:xfrm>
        </p:spPr>
        <p:txBody>
          <a:bodyPr>
            <a:normAutofit/>
          </a:bodyPr>
          <a:lstStyle/>
          <a:p>
            <a:r>
              <a:rPr lang="en-US" sz="2800" cap="all" dirty="0">
                <a:solidFill>
                  <a:schemeClr val="tx1"/>
                </a:solidFill>
                <a:latin typeface="Times New Roman" panose="02020603050405020304" pitchFamily="18" charset="0"/>
                <a:cs typeface="Times New Roman" panose="02020603050405020304" pitchFamily="18" charset="0"/>
              </a:rPr>
              <a:t>UNALLOWABLE COSTS</a:t>
            </a:r>
            <a:endParaRPr lang="en-US" sz="2400" cap="all" dirty="0">
              <a:solidFill>
                <a:schemeClr val="tx1"/>
              </a:solidFill>
              <a:latin typeface="Times New Roman" panose="02020603050405020304" pitchFamily="18" charset="0"/>
              <a:cs typeface="Times New Roman" panose="02020603050405020304" pitchFamily="18" charset="0"/>
            </a:endParaRPr>
          </a:p>
        </p:txBody>
      </p:sp>
      <p:sp>
        <p:nvSpPr>
          <p:cNvPr id="4" name="Multiply 3"/>
          <p:cNvSpPr/>
          <p:nvPr/>
        </p:nvSpPr>
        <p:spPr>
          <a:xfrm>
            <a:off x="2651760" y="922719"/>
            <a:ext cx="6556248" cy="5550408"/>
          </a:xfrm>
          <a:prstGeom prst="mathMultiply">
            <a:avLst/>
          </a:prstGeom>
          <a:solidFill>
            <a:srgbClr val="FF0000">
              <a:alpha val="10196"/>
            </a:srgbClr>
          </a:solidFill>
          <a:ln>
            <a:solidFill>
              <a:srgbClr val="FF0000">
                <a:alpha val="10196"/>
              </a:srgbClr>
            </a:solidFill>
          </a:ln>
          <a:effectLst>
            <a:outerShdw blurRad="44450" dist="25400" dir="2700000" algn="br" rotWithShape="0">
              <a:srgbClr val="000000">
                <a:alpha val="60000"/>
              </a:srgbClr>
            </a:outerShdw>
            <a:softEdge rad="31750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4F8F8E5C-882F-42CE-9CA6-76C216DC11D3}"/>
              </a:ext>
            </a:extLst>
          </p:cNvPr>
          <p:cNvSpPr txBox="1">
            <a:spLocks/>
          </p:cNvSpPr>
          <p:nvPr/>
        </p:nvSpPr>
        <p:spPr>
          <a:xfrm>
            <a:off x="941770" y="1767076"/>
            <a:ext cx="5154230" cy="4023360"/>
          </a:xfrm>
          <a:prstGeom prst="rect">
            <a:avLst/>
          </a:prstGeom>
        </p:spPr>
        <p:txBody>
          <a:bodyPr>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latin typeface="Times New Roman" panose="02020603050405020304" pitchFamily="18" charset="0"/>
                <a:cs typeface="Times New Roman" panose="02020603050405020304" pitchFamily="18" charset="0"/>
              </a:rPr>
              <a:t>There are several unallowable costs which include, but are not limited to: </a:t>
            </a:r>
          </a:p>
          <a:p>
            <a:r>
              <a:rPr lang="en-US" dirty="0">
                <a:latin typeface="Times New Roman" panose="02020603050405020304" pitchFamily="18" charset="0"/>
                <a:cs typeface="Times New Roman" panose="02020603050405020304" pitchFamily="18" charset="0"/>
              </a:rPr>
              <a:t>Organizational operating costs</a:t>
            </a:r>
          </a:p>
          <a:p>
            <a:r>
              <a:rPr lang="en-US" dirty="0">
                <a:latin typeface="Times New Roman" panose="02020603050405020304" pitchFamily="18" charset="0"/>
                <a:cs typeface="Times New Roman" panose="02020603050405020304" pitchFamily="18" charset="0"/>
              </a:rPr>
              <a:t>Hiring of public safety personnel</a:t>
            </a:r>
          </a:p>
          <a:p>
            <a:r>
              <a:rPr lang="en-US" dirty="0">
                <a:latin typeface="Times New Roman" panose="02020603050405020304" pitchFamily="18" charset="0"/>
                <a:cs typeface="Times New Roman" panose="02020603050405020304" pitchFamily="18" charset="0"/>
              </a:rPr>
              <a:t>General-use expenditures</a:t>
            </a:r>
          </a:p>
          <a:p>
            <a:r>
              <a:rPr lang="en-US" dirty="0">
                <a:latin typeface="Times New Roman" panose="02020603050405020304" pitchFamily="18" charset="0"/>
                <a:cs typeface="Times New Roman" panose="02020603050405020304" pitchFamily="18" charset="0"/>
              </a:rPr>
              <a:t>Overtime</a:t>
            </a:r>
          </a:p>
          <a:p>
            <a:r>
              <a:rPr lang="en-US" dirty="0">
                <a:latin typeface="Times New Roman" panose="02020603050405020304" pitchFamily="18" charset="0"/>
                <a:cs typeface="Times New Roman" panose="02020603050405020304" pitchFamily="18" charset="0"/>
              </a:rPr>
              <a:t>Development of risk or vulnerability assessments</a:t>
            </a:r>
          </a:p>
          <a:p>
            <a:r>
              <a:rPr lang="en-US" dirty="0">
                <a:latin typeface="Times New Roman" panose="02020603050405020304" pitchFamily="18" charset="0"/>
                <a:cs typeface="Times New Roman" panose="02020603050405020304" pitchFamily="18" charset="0"/>
              </a:rPr>
              <a:t>License Plate Reader Systems (LPRs) </a:t>
            </a:r>
          </a:p>
          <a:p>
            <a:r>
              <a:rPr lang="en-US" dirty="0">
                <a:latin typeface="Times New Roman" panose="02020603050405020304" pitchFamily="18" charset="0"/>
                <a:cs typeface="Times New Roman" panose="02020603050405020304" pitchFamily="18" charset="0"/>
              </a:rPr>
              <a:t>Facial recognition software</a:t>
            </a:r>
          </a:p>
          <a:p>
            <a:r>
              <a:rPr lang="en-US" dirty="0">
                <a:latin typeface="Times New Roman" panose="02020603050405020304" pitchFamily="18" charset="0"/>
                <a:cs typeface="Times New Roman" panose="02020603050405020304" pitchFamily="18" charset="0"/>
              </a:rPr>
              <a:t>Knox Boxes</a:t>
            </a:r>
          </a:p>
          <a:p>
            <a:r>
              <a:rPr lang="en-US" dirty="0">
                <a:latin typeface="Times New Roman" panose="02020603050405020304" pitchFamily="18" charset="0"/>
                <a:cs typeface="Times New Roman" panose="02020603050405020304" pitchFamily="18" charset="0"/>
              </a:rPr>
              <a:t>Guns/weapons</a:t>
            </a:r>
          </a:p>
          <a:p>
            <a:r>
              <a:rPr lang="en-US" dirty="0">
                <a:latin typeface="Times New Roman" panose="02020603050405020304" pitchFamily="18" charset="0"/>
                <a:cs typeface="Times New Roman" panose="02020603050405020304" pitchFamily="18" charset="0"/>
              </a:rPr>
              <a:t>Landscaping</a:t>
            </a:r>
          </a:p>
        </p:txBody>
      </p:sp>
      <p:sp>
        <p:nvSpPr>
          <p:cNvPr id="6" name="Content Placeholder 2">
            <a:extLst>
              <a:ext uri="{FF2B5EF4-FFF2-40B4-BE49-F238E27FC236}">
                <a16:creationId xmlns:a16="http://schemas.microsoft.com/office/drawing/2014/main" id="{6D91B72F-9605-443A-9E50-888C1283065B}"/>
              </a:ext>
            </a:extLst>
          </p:cNvPr>
          <p:cNvSpPr txBox="1">
            <a:spLocks/>
          </p:cNvSpPr>
          <p:nvPr/>
        </p:nvSpPr>
        <p:spPr>
          <a:xfrm>
            <a:off x="6096000" y="1767076"/>
            <a:ext cx="515423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dirty="0">
                <a:latin typeface="Times New Roman" panose="02020603050405020304" pitchFamily="18" charset="0"/>
                <a:cs typeface="Times New Roman" panose="02020603050405020304" pitchFamily="18" charset="0"/>
              </a:rPr>
              <a:t>Initiatives in which federal agencies are the beneficiary or that enhance federal property</a:t>
            </a:r>
          </a:p>
          <a:p>
            <a:r>
              <a:rPr lang="en-US" sz="1600" dirty="0">
                <a:latin typeface="Times New Roman" panose="02020603050405020304" pitchFamily="18" charset="0"/>
                <a:cs typeface="Times New Roman" panose="02020603050405020304" pitchFamily="18" charset="0"/>
              </a:rPr>
              <a:t>Initiatives which study technology development</a:t>
            </a:r>
          </a:p>
          <a:p>
            <a:r>
              <a:rPr lang="en-US" sz="1600" dirty="0">
                <a:latin typeface="Times New Roman" panose="02020603050405020304" pitchFamily="18" charset="0"/>
                <a:cs typeface="Times New Roman" panose="02020603050405020304" pitchFamily="18" charset="0"/>
              </a:rPr>
              <a:t>Proof-of-concept initiatives</a:t>
            </a:r>
          </a:p>
          <a:p>
            <a:r>
              <a:rPr lang="en-US" sz="1600" dirty="0">
                <a:latin typeface="Times New Roman" panose="02020603050405020304" pitchFamily="18" charset="0"/>
                <a:cs typeface="Times New Roman" panose="02020603050405020304" pitchFamily="18" charset="0"/>
              </a:rPr>
              <a:t>Any pre-award costs (including grant writer fees)</a:t>
            </a:r>
          </a:p>
          <a:p>
            <a:r>
              <a:rPr lang="en-US" sz="1600" dirty="0">
                <a:latin typeface="Times New Roman" panose="02020603050405020304" pitchFamily="18" charset="0"/>
                <a:cs typeface="Times New Roman" panose="02020603050405020304" pitchFamily="18" charset="0"/>
              </a:rPr>
              <a:t>Sexual Predator Screening Database</a:t>
            </a:r>
          </a:p>
          <a:p>
            <a:r>
              <a:rPr lang="en-US" sz="1600" dirty="0">
                <a:latin typeface="Times New Roman" panose="02020603050405020304" pitchFamily="18" charset="0"/>
                <a:cs typeface="Times New Roman" panose="02020603050405020304" pitchFamily="18" charset="0"/>
              </a:rPr>
              <a:t>Development of Investment Justification</a:t>
            </a:r>
          </a:p>
          <a:p>
            <a:r>
              <a:rPr lang="en-US" sz="1600" dirty="0">
                <a:latin typeface="Times New Roman" panose="02020603050405020304" pitchFamily="18" charset="0"/>
                <a:cs typeface="Times New Roman" panose="02020603050405020304" pitchFamily="18" charset="0"/>
              </a:rPr>
              <a:t>Weapons Training</a:t>
            </a:r>
          </a:p>
        </p:txBody>
      </p:sp>
    </p:spTree>
    <p:extLst>
      <p:ext uri="{BB962C8B-B14F-4D97-AF65-F5344CB8AC3E}">
        <p14:creationId xmlns:p14="http://schemas.microsoft.com/office/powerpoint/2010/main" val="1729691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79849"/>
            <a:ext cx="10058400" cy="1450757"/>
          </a:xfrm>
        </p:spPr>
        <p:txBody>
          <a:bodyPr>
            <a:normAutofit/>
          </a:bodyPr>
          <a:lstStyle/>
          <a:p>
            <a:br>
              <a:rPr lang="en-US" sz="2800" cap="all">
                <a:solidFill>
                  <a:schemeClr val="tx1"/>
                </a:solidFill>
                <a:latin typeface="Times New Roman" panose="02020603050405020304" pitchFamily="18" charset="0"/>
                <a:cs typeface="Times New Roman" panose="02020603050405020304" pitchFamily="18" charset="0"/>
              </a:rPr>
            </a:br>
            <a:r>
              <a:rPr lang="en-US" sz="2800" cap="all">
                <a:solidFill>
                  <a:schemeClr val="tx1"/>
                </a:solidFill>
                <a:latin typeface="Times New Roman" panose="02020603050405020304" pitchFamily="18" charset="0"/>
                <a:cs typeface="Times New Roman" panose="02020603050405020304" pitchFamily="18" charset="0"/>
              </a:rPr>
              <a:t> </a:t>
            </a:r>
            <a:br>
              <a:rPr lang="en-US" sz="2800" cap="all">
                <a:solidFill>
                  <a:schemeClr val="tx1"/>
                </a:solidFill>
                <a:latin typeface="Times New Roman" panose="02020603050405020304" pitchFamily="18" charset="0"/>
                <a:cs typeface="Times New Roman" panose="02020603050405020304" pitchFamily="18" charset="0"/>
              </a:rPr>
            </a:br>
            <a:r>
              <a:rPr lang="en-US" sz="2800" cap="all">
                <a:solidFill>
                  <a:schemeClr val="tx1"/>
                </a:solidFill>
                <a:latin typeface="Times New Roman" panose="02020603050405020304" pitchFamily="18" charset="0"/>
                <a:cs typeface="Times New Roman" panose="02020603050405020304" pitchFamily="18" charset="0"/>
              </a:rPr>
              <a:t>WHAT DO I NEED TO APPLY?</a:t>
            </a:r>
          </a:p>
        </p:txBody>
      </p:sp>
      <p:sp>
        <p:nvSpPr>
          <p:cNvPr id="3" name="Content Placeholder 2"/>
          <p:cNvSpPr>
            <a:spLocks noGrp="1"/>
          </p:cNvSpPr>
          <p:nvPr>
            <p:ph idx="1"/>
          </p:nvPr>
        </p:nvSpPr>
        <p:spPr>
          <a:xfrm>
            <a:off x="1066800" y="1845734"/>
            <a:ext cx="10058400" cy="4301066"/>
          </a:xfrm>
        </p:spPr>
        <p:txBody>
          <a:bodyPr>
            <a:noAutofit/>
          </a:bodyPr>
          <a:lstStyle/>
          <a:p>
            <a:pPr>
              <a:lnSpc>
                <a:spcPct val="120000"/>
              </a:lnSpc>
              <a:spcBef>
                <a:spcPts val="0"/>
              </a:spcBef>
              <a:spcAft>
                <a:spcPts val="0"/>
              </a:spcAft>
              <a:defRPr/>
            </a:pPr>
            <a:r>
              <a:rPr lang="en-US" sz="1600" b="1">
                <a:latin typeface="Times New Roman" panose="02020603050405020304" pitchFamily="18" charset="0"/>
                <a:cs typeface="Times New Roman" panose="02020603050405020304" pitchFamily="18" charset="0"/>
              </a:rPr>
              <a:t>To be eligible:</a:t>
            </a:r>
          </a:p>
          <a:p>
            <a:pPr>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 </a:t>
            </a:r>
            <a:r>
              <a:rPr lang="en-US" sz="1600" b="1">
                <a:latin typeface="Times New Roman" panose="02020603050405020304" pitchFamily="18" charset="0"/>
                <a:cs typeface="Times New Roman" panose="02020603050405020304" pitchFamily="18" charset="0"/>
              </a:rPr>
              <a:t>Described under section 501(c)(3) of the Internal Revenue Code of 1986 (IRC) and exempt from tax under section 501(a) </a:t>
            </a:r>
            <a:r>
              <a:rPr lang="en-US" sz="1600">
                <a:latin typeface="Times New Roman" panose="02020603050405020304" pitchFamily="18" charset="0"/>
                <a:cs typeface="Times New Roman" panose="02020603050405020304" pitchFamily="18" charset="0"/>
              </a:rPr>
              <a:t>of such code</a:t>
            </a:r>
          </a:p>
          <a:p>
            <a:pPr lvl="1">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Note: The Internal Revenue Service (IRS) does not require certain organizations such as churches, mosques, and synagogues to apply for and receive a recognition of exemption under section 501(c)(3) of the IRC. Such organizations are automatically exempt if they meet the requirements of section 501(c)(3). These organizations are not required to provide recognition of exemption. For organizations that the IRS requires to apply for and receive a recognition of exemption under 501(c)(3), the state may or may not require recognition of exemption, as long as the method chosen is applied consistently.</a:t>
            </a:r>
          </a:p>
          <a:p>
            <a:pPr>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 Be able to demonstrate, through the application, that the organization is </a:t>
            </a:r>
            <a:r>
              <a:rPr lang="en-US" sz="1600" b="1">
                <a:latin typeface="Times New Roman" panose="02020603050405020304" pitchFamily="18" charset="0"/>
                <a:cs typeface="Times New Roman" panose="02020603050405020304" pitchFamily="18" charset="0"/>
              </a:rPr>
              <a:t>at high risk of a terrorist attack.</a:t>
            </a:r>
          </a:p>
          <a:p>
            <a:pPr>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The applicant must not be listed on the </a:t>
            </a:r>
            <a:r>
              <a:rPr lang="en-US" sz="1600">
                <a:latin typeface="Times New Roman" panose="02020603050405020304" pitchFamily="18" charset="0"/>
                <a:cs typeface="Times New Roman" panose="02020603050405020304" pitchFamily="18" charset="0"/>
                <a:hlinkClick r:id="rId2"/>
              </a:rPr>
              <a:t>suspended and debarred list</a:t>
            </a:r>
            <a:r>
              <a:rPr lang="en-US" sz="1600">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The applicant must not be listed on the Restricted Parties List	</a:t>
            </a:r>
          </a:p>
          <a:p>
            <a:pPr>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Applicants must have a valid </a:t>
            </a:r>
            <a:r>
              <a:rPr lang="en-US" sz="1600" u="sng">
                <a:latin typeface="Times New Roman" panose="02020603050405020304" pitchFamily="18" charset="0"/>
                <a:cs typeface="Times New Roman" panose="02020603050405020304" pitchFamily="18" charset="0"/>
                <a:hlinkClick r:id="rId3"/>
              </a:rPr>
              <a:t>DUNS</a:t>
            </a:r>
            <a:r>
              <a:rPr lang="en-US" sz="1600">
                <a:latin typeface="Times New Roman" panose="02020603050405020304" pitchFamily="18" charset="0"/>
                <a:cs typeface="Times New Roman" panose="02020603050405020304" pitchFamily="18" charset="0"/>
              </a:rPr>
              <a:t> number </a:t>
            </a:r>
          </a:p>
          <a:p>
            <a:pPr marL="0" indent="0" algn="ctr">
              <a:buNone/>
            </a:pPr>
            <a:r>
              <a:rPr lang="en-US" sz="1600" b="1">
                <a:latin typeface="Times New Roman" panose="02020603050405020304" pitchFamily="18" charset="0"/>
                <a:cs typeface="Times New Roman" panose="02020603050405020304" pitchFamily="18" charset="0"/>
              </a:rPr>
              <a:t>AND</a:t>
            </a:r>
          </a:p>
        </p:txBody>
      </p:sp>
    </p:spTree>
    <p:extLst>
      <p:ext uri="{BB962C8B-B14F-4D97-AF65-F5344CB8AC3E}">
        <p14:creationId xmlns:p14="http://schemas.microsoft.com/office/powerpoint/2010/main" val="2986892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9136C-C731-469A-86E8-1BE4AFCF17A3}"/>
              </a:ext>
            </a:extLst>
          </p:cNvPr>
          <p:cNvSpPr>
            <a:spLocks noGrp="1"/>
          </p:cNvSpPr>
          <p:nvPr>
            <p:ph type="title"/>
          </p:nvPr>
        </p:nvSpPr>
        <p:spPr/>
        <p:txBody>
          <a:bodyPr>
            <a:normAutofit/>
          </a:bodyPr>
          <a:lstStyle/>
          <a:p>
            <a:r>
              <a:rPr lang="en-US" sz="2800" cap="all">
                <a:solidFill>
                  <a:schemeClr val="tx1"/>
                </a:solidFill>
                <a:latin typeface="Times New Roman" panose="02020603050405020304" pitchFamily="18" charset="0"/>
                <a:cs typeface="Times New Roman" panose="02020603050405020304" pitchFamily="18" charset="0"/>
              </a:rPr>
              <a:t>WHAT DO I NEED TO APPLY?</a:t>
            </a:r>
            <a:endParaRPr lang="en-US" sz="2800"/>
          </a:p>
        </p:txBody>
      </p:sp>
      <p:sp>
        <p:nvSpPr>
          <p:cNvPr id="3" name="Content Placeholder 2">
            <a:extLst>
              <a:ext uri="{FF2B5EF4-FFF2-40B4-BE49-F238E27FC236}">
                <a16:creationId xmlns:a16="http://schemas.microsoft.com/office/drawing/2014/main" id="{D1F1AD99-4931-4A97-ADF6-3E4218679EF7}"/>
              </a:ext>
            </a:extLst>
          </p:cNvPr>
          <p:cNvSpPr>
            <a:spLocks noGrp="1"/>
          </p:cNvSpPr>
          <p:nvPr>
            <p:ph idx="1"/>
          </p:nvPr>
        </p:nvSpPr>
        <p:spPr>
          <a:xfrm>
            <a:off x="1097280" y="1921934"/>
            <a:ext cx="10058400" cy="4023360"/>
          </a:xfrm>
        </p:spPr>
        <p:txBody>
          <a:bodyPr>
            <a:normAutofit/>
          </a:bodyPr>
          <a:lstStyle/>
          <a:p>
            <a:pPr marL="0" indent="0">
              <a:buNone/>
            </a:pPr>
            <a:r>
              <a:rPr lang="en-US" sz="1600" b="1">
                <a:latin typeface="Times New Roman" panose="02020603050405020304" pitchFamily="18" charset="0"/>
                <a:cs typeface="Times New Roman" panose="02020603050405020304" pitchFamily="18" charset="0"/>
              </a:rPr>
              <a:t>To be eligible (continued):</a:t>
            </a:r>
            <a:endParaRPr lang="en-US" sz="1600">
              <a:latin typeface="Times New Roman" panose="02020603050405020304" pitchFamily="18" charset="0"/>
              <a:cs typeface="Times New Roman" panose="02020603050405020304" pitchFamily="18" charset="0"/>
            </a:endParaRPr>
          </a:p>
          <a:p>
            <a:pPr marL="403225" lvl="0" indent="-403225">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Financial risk assessment survey (</a:t>
            </a:r>
            <a:r>
              <a:rPr lang="en-US" sz="1600" u="sng">
                <a:latin typeface="Times New Roman" panose="02020603050405020304" pitchFamily="18" charset="0"/>
                <a:cs typeface="Times New Roman" panose="02020603050405020304" pitchFamily="18" charset="0"/>
                <a:hlinkClick r:id="rId2"/>
              </a:rPr>
              <a:t>https://forms.office.com/Pages/ResponsePage.aspx?id=O5O0IK26PEOcAnDtzHVZxmpAMrQrIKtDrx0P6QMCKfhUQjhTSUgyTTFSUkE5VDNFNEpVMFRTVzFDUy4u</a:t>
            </a:r>
            <a:r>
              <a:rPr lang="en-US" sz="1600" u="sng">
                <a:latin typeface="Times New Roman" panose="02020603050405020304" pitchFamily="18" charset="0"/>
                <a:cs typeface="Times New Roman" panose="02020603050405020304" pitchFamily="18" charset="0"/>
              </a:rPr>
              <a:t> </a:t>
            </a:r>
            <a:r>
              <a:rPr lang="en-US" sz="1600">
                <a:latin typeface="Times New Roman" panose="02020603050405020304" pitchFamily="18" charset="0"/>
                <a:cs typeface="Times New Roman" panose="02020603050405020304" pitchFamily="18" charset="0"/>
              </a:rPr>
              <a:t>) completed in the last twelve months</a:t>
            </a:r>
          </a:p>
          <a:p>
            <a:pPr marL="403225" lvl="0" indent="-403225">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Applicants must meet eligibility requirements under section “What Can I Apply For?”</a:t>
            </a:r>
          </a:p>
          <a:p>
            <a:pPr marL="403225" lvl="0" indent="-403225">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Applicant must read and comply with </a:t>
            </a:r>
            <a:r>
              <a:rPr lang="en-US" sz="1600" u="sng">
                <a:latin typeface="Times New Roman" panose="02020603050405020304" pitchFamily="18" charset="0"/>
                <a:cs typeface="Times New Roman" panose="02020603050405020304" pitchFamily="18" charset="0"/>
                <a:hlinkClick r:id="rId3"/>
              </a:rPr>
              <a:t>2 CFR 200.318 to 2 CFR 200.326</a:t>
            </a:r>
            <a:r>
              <a:rPr lang="en-US" sz="1600">
                <a:latin typeface="Times New Roman" panose="02020603050405020304" pitchFamily="18" charset="0"/>
                <a:cs typeface="Times New Roman" panose="02020603050405020304" pitchFamily="18" charset="0"/>
              </a:rPr>
              <a:t> regulations.	</a:t>
            </a:r>
          </a:p>
          <a:p>
            <a:pPr marL="403225" lvl="0" indent="-403225">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Applicant must have written procurement standards per </a:t>
            </a:r>
            <a:r>
              <a:rPr lang="en-US" sz="1600" u="sng">
                <a:latin typeface="Times New Roman" panose="02020603050405020304" pitchFamily="18" charset="0"/>
                <a:cs typeface="Times New Roman" panose="02020603050405020304" pitchFamily="18" charset="0"/>
                <a:hlinkClick r:id="rId3"/>
              </a:rPr>
              <a:t>2 CFR 200.318(a).</a:t>
            </a:r>
            <a:r>
              <a:rPr lang="en-US" sz="1600">
                <a:latin typeface="Times New Roman" panose="02020603050405020304" pitchFamily="18" charset="0"/>
                <a:cs typeface="Times New Roman" panose="02020603050405020304" pitchFamily="18" charset="0"/>
              </a:rPr>
              <a:t>	</a:t>
            </a:r>
          </a:p>
          <a:p>
            <a:pPr marL="403225" lvl="0" indent="-403225">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Applicant must have written conflict of interest standards per </a:t>
            </a:r>
            <a:r>
              <a:rPr lang="en-US" sz="1600" u="sng">
                <a:latin typeface="Times New Roman" panose="02020603050405020304" pitchFamily="18" charset="0"/>
                <a:cs typeface="Times New Roman" panose="02020603050405020304" pitchFamily="18" charset="0"/>
                <a:hlinkClick r:id="rId3"/>
              </a:rPr>
              <a:t>2 CFR 200.318(c)</a:t>
            </a:r>
            <a:r>
              <a:rPr lang="en-US" sz="1600">
                <a:latin typeface="Times New Roman" panose="02020603050405020304" pitchFamily="18" charset="0"/>
                <a:cs typeface="Times New Roman" panose="02020603050405020304" pitchFamily="18" charset="0"/>
              </a:rPr>
              <a:t>.	</a:t>
            </a:r>
          </a:p>
          <a:p>
            <a:pPr marL="403225" lvl="0" indent="-403225">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Applicant must take necessary steps to assure that minority businesses, women's business enterprises, and labor surplus area firms are used when possible per </a:t>
            </a:r>
            <a:r>
              <a:rPr lang="en-US" sz="1600" u="sng">
                <a:latin typeface="Times New Roman" panose="02020603050405020304" pitchFamily="18" charset="0"/>
                <a:cs typeface="Times New Roman" panose="02020603050405020304" pitchFamily="18" charset="0"/>
                <a:hlinkClick r:id="rId3"/>
              </a:rPr>
              <a:t>2 CFR 200.321</a:t>
            </a:r>
            <a:r>
              <a:rPr lang="en-US" sz="1600">
                <a:latin typeface="Times New Roman" panose="02020603050405020304" pitchFamily="18" charset="0"/>
                <a:cs typeface="Times New Roman" panose="02020603050405020304" pitchFamily="18" charset="0"/>
              </a:rPr>
              <a:t>.	</a:t>
            </a:r>
          </a:p>
          <a:p>
            <a:pPr marL="403225" indent="-403225">
              <a:buFont typeface="Arial" panose="020B0604020202020204" pitchFamily="34" charset="0"/>
              <a:buChar char="•"/>
            </a:pPr>
            <a:r>
              <a:rPr lang="en-US" sz="1600">
                <a:latin typeface="Times New Roman" panose="02020603050405020304" pitchFamily="18" charset="0"/>
                <a:cs typeface="Times New Roman" panose="02020603050405020304" pitchFamily="18" charset="0"/>
              </a:rPr>
              <a:t>Applicant agrees that this federal funding does not supplant (replace) state, local, and agency monies in their organization's budget for the requested items in this application.</a:t>
            </a:r>
          </a:p>
          <a:p>
            <a:pPr marL="0" indent="0">
              <a:buNone/>
            </a:pPr>
            <a:endParaRPr lang="en-US" sz="1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030101"/>
      </p:ext>
    </p:extLst>
  </p:cSld>
  <p:clrMapOvr>
    <a:masterClrMapping/>
  </p:clrMapOvr>
</p:sld>
</file>

<file path=ppt/theme/theme1.xml><?xml version="1.0" encoding="utf-8"?>
<a:theme xmlns:a="http://schemas.openxmlformats.org/drawingml/2006/main" name="Retrospect">
  <a:themeElements>
    <a:clrScheme name="Custom 4">
      <a:dk1>
        <a:sysClr val="windowText" lastClr="000000"/>
      </a:dk1>
      <a:lt1>
        <a:sysClr val="window" lastClr="FFFFFF"/>
      </a:lt1>
      <a:dk2>
        <a:srgbClr val="455F51"/>
      </a:dk2>
      <a:lt2>
        <a:srgbClr val="E2DFCC"/>
      </a:lt2>
      <a:accent1>
        <a:srgbClr val="526D1D"/>
      </a:accent1>
      <a:accent2>
        <a:srgbClr val="E2DFCC"/>
      </a:accent2>
      <a:accent3>
        <a:srgbClr val="E2DFCC"/>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44d0a93-bcdb-4fc2-9afb-ebc3546dd1be">
      <UserInfo>
        <DisplayName>Stolz, Jessica</DisplayName>
        <AccountId>190</AccountId>
        <AccountType/>
      </UserInfo>
      <UserInfo>
        <DisplayName>Elvidge, Natalie</DisplayName>
        <AccountId>571</AccountId>
        <AccountType/>
      </UserInfo>
      <UserInfo>
        <DisplayName>Hopkins, Richmond</DisplayName>
        <AccountId>169</AccountId>
        <AccountType/>
      </UserInfo>
      <UserInfo>
        <DisplayName>Lane, Kevin</DisplayName>
        <AccountId>776</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5D4A316BD446489C9C981AE74F6B82" ma:contentTypeVersion="15" ma:contentTypeDescription="Create a new document." ma:contentTypeScope="" ma:versionID="dc742463582069d5fbecfb00f07cc0e9">
  <xsd:schema xmlns:xsd="http://www.w3.org/2001/XMLSchema" xmlns:xs="http://www.w3.org/2001/XMLSchema" xmlns:p="http://schemas.microsoft.com/office/2006/metadata/properties" xmlns:ns1="http://schemas.microsoft.com/sharepoint/v3" xmlns:ns2="044d0a93-bcdb-4fc2-9afb-ebc3546dd1be" xmlns:ns3="52a6db82-26d6-402b-9ddd-1dcfc37acc7a" targetNamespace="http://schemas.microsoft.com/office/2006/metadata/properties" ma:root="true" ma:fieldsID="90119bdab1d866ca406c857c2d26e57e" ns1:_="" ns2:_="" ns3:_="">
    <xsd:import namespace="http://schemas.microsoft.com/sharepoint/v3"/>
    <xsd:import namespace="044d0a93-bcdb-4fc2-9afb-ebc3546dd1be"/>
    <xsd:import namespace="52a6db82-26d6-402b-9ddd-1dcfc37acc7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1:_ip_UnifiedCompliancePolicyProperties" minOccurs="0"/>
                <xsd:element ref="ns1:_ip_UnifiedCompliancePolicyUIAc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4d0a93-bcdb-4fc2-9afb-ebc3546dd1b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2a6db82-26d6-402b-9ddd-1dcfc37acc7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1DC22D-15A3-4E77-9F1B-83057E3FB9A2}">
  <ds:schemaRefs>
    <ds:schemaRef ds:uri="044d0a93-bcdb-4fc2-9afb-ebc3546dd1be"/>
    <ds:schemaRef ds:uri="52a6db82-26d6-402b-9ddd-1dcfc37acc7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49E783D-4EA3-4558-9A8C-5769A94A1C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44d0a93-bcdb-4fc2-9afb-ebc3546dd1be"/>
    <ds:schemaRef ds:uri="52a6db82-26d6-402b-9ddd-1dcfc37acc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0D8DFF-6A9D-4DD3-9DE4-5E3FEFFB28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12</TotalTime>
  <Words>2013</Words>
  <Application>Microsoft Office PowerPoint</Application>
  <PresentationFormat>Widescreen</PresentationFormat>
  <Paragraphs>146</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vt:lpstr>
      <vt:lpstr>Times New Roman</vt:lpstr>
      <vt:lpstr>Retrospect</vt:lpstr>
      <vt:lpstr>Nonprofit Security Grant Program </vt:lpstr>
      <vt:lpstr>Overview</vt:lpstr>
      <vt:lpstr>   Eligible Applicants</vt:lpstr>
      <vt:lpstr>  Allowable Costs</vt:lpstr>
      <vt:lpstr>Allowable Costs</vt:lpstr>
      <vt:lpstr>Allowable Costs</vt:lpstr>
      <vt:lpstr>UNALLOWABLE COSTS</vt:lpstr>
      <vt:lpstr>   WHAT DO I NEED TO APPLY?</vt:lpstr>
      <vt:lpstr>WHAT DO I NEED TO APPLY?</vt:lpstr>
      <vt:lpstr>   WHAT DO I NEED TO APPLY?</vt:lpstr>
      <vt:lpstr>PowerPoint Presentation</vt:lpstr>
      <vt:lpstr>How are Applications Scored?</vt:lpstr>
      <vt:lpstr>Timeline</vt:lpstr>
      <vt:lpstr>What if I have questions?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Homeland Security Unit</dc:title>
  <dc:creator>Elvidge, Natalie</dc:creator>
  <cp:lastModifiedBy>Pritchard, Matthew</cp:lastModifiedBy>
  <cp:revision>9</cp:revision>
  <cp:lastPrinted>2018-08-01T15:58:57Z</cp:lastPrinted>
  <dcterms:created xsi:type="dcterms:W3CDTF">2017-08-02T19:49:28Z</dcterms:created>
  <dcterms:modified xsi:type="dcterms:W3CDTF">2022-01-26T17:02:14Z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0x010100665D4A316BD446489C9C981AE74F6B82</vt:lpwstr>
  </property>
</Properties>
</file>