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86" r:id="rId4"/>
  </p:sldMasterIdLst>
  <p:notesMasterIdLst>
    <p:notesMasterId r:id="rId25"/>
  </p:notesMasterIdLst>
  <p:handoutMasterIdLst>
    <p:handoutMasterId r:id="rId26"/>
  </p:handoutMasterIdLst>
  <p:sldIdLst>
    <p:sldId id="256" r:id="rId5"/>
    <p:sldId id="259" r:id="rId6"/>
    <p:sldId id="334" r:id="rId7"/>
    <p:sldId id="362" r:id="rId8"/>
    <p:sldId id="349" r:id="rId9"/>
    <p:sldId id="273" r:id="rId10"/>
    <p:sldId id="296" r:id="rId11"/>
    <p:sldId id="332" r:id="rId12"/>
    <p:sldId id="361" r:id="rId13"/>
    <p:sldId id="289" r:id="rId14"/>
    <p:sldId id="336" r:id="rId15"/>
    <p:sldId id="360" r:id="rId16"/>
    <p:sldId id="363" r:id="rId17"/>
    <p:sldId id="301" r:id="rId18"/>
    <p:sldId id="295" r:id="rId19"/>
    <p:sldId id="299" r:id="rId20"/>
    <p:sldId id="302" r:id="rId21"/>
    <p:sldId id="337" r:id="rId22"/>
    <p:sldId id="303" r:id="rId23"/>
    <p:sldId id="331" r:id="rId24"/>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4AEE0C5-99BC-4DD1-9187-8850E8147466}">
          <p14:sldIdLst>
            <p14:sldId id="256"/>
          </p14:sldIdLst>
        </p14:section>
        <p14:section name="Untitled Section" id="{4E202ACB-02A0-4AB9-9DDB-958770543B56}">
          <p14:sldIdLst>
            <p14:sldId id="259"/>
            <p14:sldId id="334"/>
            <p14:sldId id="362"/>
            <p14:sldId id="349"/>
            <p14:sldId id="273"/>
            <p14:sldId id="296"/>
            <p14:sldId id="332"/>
            <p14:sldId id="361"/>
            <p14:sldId id="289"/>
            <p14:sldId id="336"/>
            <p14:sldId id="360"/>
            <p14:sldId id="363"/>
            <p14:sldId id="301"/>
            <p14:sldId id="295"/>
            <p14:sldId id="299"/>
            <p14:sldId id="302"/>
            <p14:sldId id="337"/>
            <p14:sldId id="303"/>
          </p14:sldIdLst>
        </p14:section>
        <p14:section name="Default Section" id="{9BB01D9A-557F-45F8-BF82-3725CDC66853}">
          <p14:sldIdLst/>
        </p14:section>
        <p14:section name="Untitled Section" id="{638CD97A-4E85-4BD4-8612-5EC6C6F76039}">
          <p14:sldIdLst>
            <p14:sldId id="331"/>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vidge, Natalie" initials="EN" lastIdx="4" clrIdx="0">
    <p:extLst>
      <p:ext uri="{19B8F6BF-5375-455C-9EA6-DF929625EA0E}">
        <p15:presenceInfo xmlns:p15="http://schemas.microsoft.com/office/powerpoint/2012/main" userId="S-1-5-21-2241867019-1883316902-1585384581-20045" providerId="AD"/>
      </p:ext>
    </p:extLst>
  </p:cmAuthor>
  <p:cmAuthor id="2" name="Stolz, Jessica" initials="SJ" lastIdx="1" clrIdx="1">
    <p:extLst>
      <p:ext uri="{19B8F6BF-5375-455C-9EA6-DF929625EA0E}">
        <p15:presenceInfo xmlns:p15="http://schemas.microsoft.com/office/powerpoint/2012/main" userId="S-1-5-21-2241867019-1883316902-1585384581-7628" providerId="AD"/>
      </p:ext>
    </p:extLst>
  </p:cmAuthor>
  <p:cmAuthor id="3" name="Elvidge, Natalie" initials="EN [2]" lastIdx="1" clrIdx="2">
    <p:extLst>
      <p:ext uri="{19B8F6BF-5375-455C-9EA6-DF929625EA0E}">
        <p15:presenceInfo xmlns:p15="http://schemas.microsoft.com/office/powerpoint/2012/main" userId="S::natalie.elvidge@vermont.gov::8e048826-d930-4f4a-a53f-636302da056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D11E95-366B-4BEC-9878-B11C894805F7}" v="2" dt="2021-07-09T15:05:42.0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C5D2C480-9BD5-4054-B4DE-2953F4226688}" type="datetimeFigureOut">
              <a:rPr lang="en-US" smtClean="0"/>
              <a:t>7/9/2021</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A872ACD9-3EC5-48FE-9AC9-AC1178ABC41C}" type="slidenum">
              <a:rPr lang="en-US" smtClean="0"/>
              <a:t>‹#›</a:t>
            </a:fld>
            <a:endParaRPr lang="en-US"/>
          </a:p>
        </p:txBody>
      </p:sp>
    </p:spTree>
    <p:extLst>
      <p:ext uri="{BB962C8B-B14F-4D97-AF65-F5344CB8AC3E}">
        <p14:creationId xmlns:p14="http://schemas.microsoft.com/office/powerpoint/2010/main" val="33151923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23B72A4C-2240-4548-BE40-815E5FB5E58D}" type="datetimeFigureOut">
              <a:rPr lang="en-US" smtClean="0"/>
              <a:t>7/9/2021</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F23712F-F25A-44FA-A3E8-5AA0C7C78B42}" type="slidenum">
              <a:rPr lang="en-US" smtClean="0"/>
              <a:t>‹#›</a:t>
            </a:fld>
            <a:endParaRPr lang="en-US"/>
          </a:p>
        </p:txBody>
      </p:sp>
    </p:spTree>
    <p:extLst>
      <p:ext uri="{BB962C8B-B14F-4D97-AF65-F5344CB8AC3E}">
        <p14:creationId xmlns:p14="http://schemas.microsoft.com/office/powerpoint/2010/main" val="15392134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1</a:t>
            </a:fld>
            <a:endParaRPr lang="en-US"/>
          </a:p>
        </p:txBody>
      </p:sp>
    </p:spTree>
    <p:extLst>
      <p:ext uri="{BB962C8B-B14F-4D97-AF65-F5344CB8AC3E}">
        <p14:creationId xmlns:p14="http://schemas.microsoft.com/office/powerpoint/2010/main" val="856332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25CB21-BC80-4FBD-82C7-6AC916D2043E}" type="slidenum">
              <a:rPr lang="en-US" smtClean="0"/>
              <a:t>18</a:t>
            </a:fld>
            <a:endParaRPr lang="en-US"/>
          </a:p>
        </p:txBody>
      </p:sp>
    </p:spTree>
    <p:extLst>
      <p:ext uri="{BB962C8B-B14F-4D97-AF65-F5344CB8AC3E}">
        <p14:creationId xmlns:p14="http://schemas.microsoft.com/office/powerpoint/2010/main" val="3882769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D25CB21-BC80-4FBD-82C7-6AC916D2043E}" type="slidenum">
              <a:rPr lang="en-US" smtClean="0"/>
              <a:t>20</a:t>
            </a:fld>
            <a:endParaRPr lang="en-US"/>
          </a:p>
        </p:txBody>
      </p:sp>
    </p:spTree>
    <p:extLst>
      <p:ext uri="{BB962C8B-B14F-4D97-AF65-F5344CB8AC3E}">
        <p14:creationId xmlns:p14="http://schemas.microsoft.com/office/powerpoint/2010/main" val="2233089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2</a:t>
            </a:fld>
            <a:endParaRPr lang="en-US"/>
          </a:p>
        </p:txBody>
      </p:sp>
    </p:spTree>
    <p:extLst>
      <p:ext uri="{BB962C8B-B14F-4D97-AF65-F5344CB8AC3E}">
        <p14:creationId xmlns:p14="http://schemas.microsoft.com/office/powerpoint/2010/main" val="2940919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3</a:t>
            </a:fld>
            <a:endParaRPr lang="en-US"/>
          </a:p>
        </p:txBody>
      </p:sp>
    </p:spTree>
    <p:extLst>
      <p:ext uri="{BB962C8B-B14F-4D97-AF65-F5344CB8AC3E}">
        <p14:creationId xmlns:p14="http://schemas.microsoft.com/office/powerpoint/2010/main" val="1909485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4</a:t>
            </a:fld>
            <a:endParaRPr lang="en-US"/>
          </a:p>
        </p:txBody>
      </p:sp>
    </p:spTree>
    <p:extLst>
      <p:ext uri="{BB962C8B-B14F-4D97-AF65-F5344CB8AC3E}">
        <p14:creationId xmlns:p14="http://schemas.microsoft.com/office/powerpoint/2010/main" val="2697377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6</a:t>
            </a:fld>
            <a:endParaRPr lang="en-US"/>
          </a:p>
        </p:txBody>
      </p:sp>
    </p:spTree>
    <p:extLst>
      <p:ext uri="{BB962C8B-B14F-4D97-AF65-F5344CB8AC3E}">
        <p14:creationId xmlns:p14="http://schemas.microsoft.com/office/powerpoint/2010/main" val="1600805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7</a:t>
            </a:fld>
            <a:endParaRPr lang="en-US"/>
          </a:p>
        </p:txBody>
      </p:sp>
    </p:spTree>
    <p:extLst>
      <p:ext uri="{BB962C8B-B14F-4D97-AF65-F5344CB8AC3E}">
        <p14:creationId xmlns:p14="http://schemas.microsoft.com/office/powerpoint/2010/main" val="2030936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11</a:t>
            </a:fld>
            <a:endParaRPr lang="en-US"/>
          </a:p>
        </p:txBody>
      </p:sp>
    </p:spTree>
    <p:extLst>
      <p:ext uri="{BB962C8B-B14F-4D97-AF65-F5344CB8AC3E}">
        <p14:creationId xmlns:p14="http://schemas.microsoft.com/office/powerpoint/2010/main" val="3119896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12</a:t>
            </a:fld>
            <a:endParaRPr lang="en-US"/>
          </a:p>
        </p:txBody>
      </p:sp>
    </p:spTree>
    <p:extLst>
      <p:ext uri="{BB962C8B-B14F-4D97-AF65-F5344CB8AC3E}">
        <p14:creationId xmlns:p14="http://schemas.microsoft.com/office/powerpoint/2010/main" val="3251658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2F23712F-F25A-44FA-A3E8-5AA0C7C78B42}" type="slidenum">
              <a:rPr lang="en-US" smtClean="0"/>
              <a:t>13</a:t>
            </a:fld>
            <a:endParaRPr lang="en-US"/>
          </a:p>
        </p:txBody>
      </p:sp>
    </p:spTree>
    <p:extLst>
      <p:ext uri="{BB962C8B-B14F-4D97-AF65-F5344CB8AC3E}">
        <p14:creationId xmlns:p14="http://schemas.microsoft.com/office/powerpoint/2010/main" val="16593168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p>
        </p:txBody>
      </p:sp>
      <p:sp>
        <p:nvSpPr>
          <p:cNvPr id="4" name="Date Placeholder 3"/>
          <p:cNvSpPr>
            <a:spLocks noGrp="1"/>
          </p:cNvSpPr>
          <p:nvPr>
            <p:ph type="dt" sz="half" idx="10"/>
          </p:nvPr>
        </p:nvSpPr>
        <p:spPr/>
        <p:txBody>
          <a:bodyPr/>
          <a:lstStyle/>
          <a:p>
            <a:fld id="{2568C4A1-E4AA-403C-B5AC-76EA7E434BE6}" type="datetimeFigureOut">
              <a:rPr lang="en-US" smtClean="0"/>
              <a:t>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CCA4A7-FA02-490C-97D4-B0F848A85EA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4876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8C4A1-E4AA-403C-B5AC-76EA7E434BE6}" type="datetimeFigureOut">
              <a:rPr lang="en-US" smtClean="0"/>
              <a:t>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25732844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8C4A1-E4AA-403C-B5AC-76EA7E434BE6}" type="datetimeFigureOut">
              <a:rPr lang="en-US" smtClean="0"/>
              <a:t>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738649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68C4A1-E4AA-403C-B5AC-76EA7E434BE6}" type="datetimeFigureOut">
              <a:rPr lang="en-US" smtClean="0"/>
              <a:t>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2236046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568C4A1-E4AA-403C-B5AC-76EA7E434BE6}" type="datetimeFigureOut">
              <a:rPr lang="en-US" smtClean="0"/>
              <a:t>7/9/2021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CCA4A7-FA02-490C-97D4-B0F848A85EAC}"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3356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p>
        </p:txBody>
      </p:sp>
      <p:sp>
        <p:nvSpPr>
          <p:cNvPr id="3" name="Content Placeholder 2"/>
          <p:cNvSpPr>
            <a:spLocks noGrp="1"/>
          </p:cNvSpPr>
          <p:nvPr>
            <p:ph sz="half" idx="1"/>
          </p:nvPr>
        </p:nvSpPr>
        <p:spPr>
          <a:xfrm>
            <a:off x="1097278"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568C4A1-E4AA-403C-B5AC-76EA7E434BE6}" type="datetimeFigureOut">
              <a:rPr lang="en-US" smtClean="0"/>
              <a:t>7/9/2021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1142212981"/>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568C4A1-E4AA-403C-B5AC-76EA7E434BE6}" type="datetimeFigureOut">
              <a:rPr lang="en-US" smtClean="0"/>
              <a:t>7/9/2021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1870996826"/>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568C4A1-E4AA-403C-B5AC-76EA7E434BE6}" type="datetimeFigureOut">
              <a:rPr lang="en-US" smtClean="0"/>
              <a:t>7/9/2021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19165030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568C4A1-E4AA-403C-B5AC-76EA7E434BE6}" type="datetimeFigureOut">
              <a:rPr lang="en-US" smtClean="0"/>
              <a:t>7/9/2021</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3734924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568C4A1-E4AA-403C-B5AC-76EA7E434BE6}" type="datetimeFigureOut">
              <a:rPr lang="en-US" smtClean="0"/>
              <a:t>7/9/2021</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8CCA4A7-FA02-490C-97D4-B0F848A85EAC}" type="slidenum">
              <a:rPr lang="en-US" smtClean="0"/>
              <a:t>‹#›</a:t>
            </a:fld>
            <a:endParaRPr lang="en-US"/>
          </a:p>
        </p:txBody>
      </p:sp>
    </p:spTree>
    <p:extLst>
      <p:ext uri="{BB962C8B-B14F-4D97-AF65-F5344CB8AC3E}">
        <p14:creationId xmlns:p14="http://schemas.microsoft.com/office/powerpoint/2010/main" val="588115557"/>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568C4A1-E4AA-403C-B5AC-76EA7E434BE6}" type="datetimeFigureOut">
              <a:rPr lang="en-US" smtClean="0"/>
              <a:t>7/9/2021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CCA4A7-FA02-490C-97D4-B0F848A85EAC}" type="slidenum">
              <a:rPr lang="en-US" smtClean="0"/>
              <a:t>‹#›</a:t>
            </a:fld>
            <a:endParaRPr lang="en-US"/>
          </a:p>
        </p:txBody>
      </p:sp>
    </p:spTree>
    <p:extLst>
      <p:ext uri="{BB962C8B-B14F-4D97-AF65-F5344CB8AC3E}">
        <p14:creationId xmlns:p14="http://schemas.microsoft.com/office/powerpoint/2010/main" val="1324883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2568C4A1-E4AA-403C-B5AC-76EA7E434BE6}" type="datetimeFigureOut">
              <a:rPr lang="en-US" smtClean="0"/>
              <a:t>7/9/2021</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8CCA4A7-FA02-490C-97D4-B0F848A85EAC}"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428091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mailto:DPS.HSUGrants@vermont.gov"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www.fema.gov/sites/default/files/2020-07/fy_2020_hsgp_nofo.pdf"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vem.vermont.gov/programs/nims" TargetMode="External"/><Relationship Id="rId7" Type="http://schemas.openxmlformats.org/officeDocument/2006/relationships/hyperlink" Target="https://www.ecfr.gov/cgi-bin/text-idx?SID=f92ed659712fae9eea752b786572f983&amp;node=2:1.1.2.2.1&amp;rgn=div5#se2.1.200_1318" TargetMode="External"/><Relationship Id="rId2" Type="http://schemas.openxmlformats.org/officeDocument/2006/relationships/hyperlink" Target="https://bgs.vermont.gov/purchasing-contracting/debarment" TargetMode="External"/><Relationship Id="rId1" Type="http://schemas.openxmlformats.org/officeDocument/2006/relationships/slideLayout" Target="../slideLayouts/slideLayout2.xml"/><Relationship Id="rId6" Type="http://schemas.openxmlformats.org/officeDocument/2006/relationships/hyperlink" Target="https://forms.office.com/Pages/ResponsePage.aspx?id=O5O0IK26PEOcAnDtzHVZxmpAMrQrIKtDrx0P6QMCKfhUQjhTSUgyTTFSUkE5VDNFNEpVMFRTVzFDUy4u" TargetMode="External"/><Relationship Id="rId5" Type="http://schemas.openxmlformats.org/officeDocument/2006/relationships/hyperlink" Target="https://www.sam.gov/SAM/" TargetMode="External"/><Relationship Id="rId4" Type="http://schemas.openxmlformats.org/officeDocument/2006/relationships/hyperlink" Target="http://fedgov.dnb.com/webform"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fema.gov/authorized-equipment-list." TargetMode="External"/><Relationship Id="rId2" Type="http://schemas.openxmlformats.org/officeDocument/2006/relationships/hyperlink" Target="https://www.ecfr.gov/cgi-bin/text-idx?SID=f92ed659712fae9eea752b786572f983&amp;node=2:1.1.2.2.1&amp;rgn=div5#se2.1.200_1318" TargetMode="External"/><Relationship Id="rId1" Type="http://schemas.openxmlformats.org/officeDocument/2006/relationships/slideLayout" Target="../slideLayouts/slideLayout7.xml"/><Relationship Id="rId5" Type="http://schemas.openxmlformats.org/officeDocument/2006/relationships/hyperlink" Target="https://hsu.vermont.gov/homeland-security-unit/funding-opportunities/faq" TargetMode="External"/><Relationship Id="rId4" Type="http://schemas.openxmlformats.org/officeDocument/2006/relationships/hyperlink" Target="mailto:Terry.LaValley@vermont.gov"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obamawhitehouse.archives.gov/the-press-office/2015/02/15/presidential-memorandum-promoting-economic-competitiveness-while-safegua" TargetMode="Externa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mailto:DPS.HSU@Vermont.gov"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hyperlink" Target="https://hsu.vermont.gov/homeland-security-unit"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hyperlink" Target="http://www.hsu.vermont.gov"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30303" y="758952"/>
            <a:ext cx="10837627" cy="2628682"/>
          </a:xfrm>
        </p:spPr>
        <p:txBody>
          <a:bodyPr>
            <a:normAutofit/>
          </a:bodyPr>
          <a:lstStyle/>
          <a:p>
            <a:r>
              <a:rPr lang="en-US" sz="4000" cap="all" spc="200">
                <a:solidFill>
                  <a:schemeClr val="tx1"/>
                </a:solidFill>
                <a:latin typeface="Times New Roman" panose="02020603050405020304" pitchFamily="18" charset="0"/>
                <a:ea typeface="+mn-ea"/>
                <a:cs typeface="Times New Roman" panose="02020603050405020304" pitchFamily="18" charset="0"/>
              </a:rPr>
              <a:t>Homeland Security </a:t>
            </a:r>
            <a:r>
              <a:rPr lang="en-US" sz="4000" cap="all" spc="200" dirty="0">
                <a:solidFill>
                  <a:schemeClr val="tx1"/>
                </a:solidFill>
                <a:latin typeface="Times New Roman" panose="02020603050405020304" pitchFamily="18" charset="0"/>
                <a:ea typeface="+mn-ea"/>
                <a:cs typeface="Times New Roman" panose="02020603050405020304" pitchFamily="18" charset="0"/>
              </a:rPr>
              <a:t>Grant Program</a:t>
            </a:r>
            <a:r>
              <a:rPr lang="en-US" sz="4000" dirty="0">
                <a:latin typeface="Times New Roman" panose="02020603050405020304" pitchFamily="18" charset="0"/>
                <a:cs typeface="Times New Roman" panose="02020603050405020304" pitchFamily="18" charset="0"/>
              </a:rPr>
              <a:t>	</a:t>
            </a:r>
          </a:p>
        </p:txBody>
      </p:sp>
      <p:sp>
        <p:nvSpPr>
          <p:cNvPr id="3" name="Subtitle 2"/>
          <p:cNvSpPr>
            <a:spLocks noGrp="1"/>
          </p:cNvSpPr>
          <p:nvPr>
            <p:ph type="subTitle" idx="1"/>
          </p:nvPr>
        </p:nvSpPr>
        <p:spPr>
          <a:xfrm>
            <a:off x="1524000" y="3558495"/>
            <a:ext cx="9144000" cy="1655762"/>
          </a:xfrm>
        </p:spPr>
        <p:txBody>
          <a:bodyPr>
            <a:normAutofit/>
          </a:bodyPr>
          <a:lstStyle/>
          <a:p>
            <a:r>
              <a:rPr lang="en-US" sz="2800">
                <a:latin typeface="Times New Roman" panose="02020603050405020304" pitchFamily="18" charset="0"/>
                <a:cs typeface="Times New Roman" panose="02020603050405020304" pitchFamily="18" charset="0"/>
              </a:rPr>
              <a:t>FY2021 overview</a:t>
            </a:r>
          </a:p>
        </p:txBody>
      </p:sp>
    </p:spTree>
    <p:extLst>
      <p:ext uri="{BB962C8B-B14F-4D97-AF65-F5344CB8AC3E}">
        <p14:creationId xmlns:p14="http://schemas.microsoft.com/office/powerpoint/2010/main" val="5256964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136974"/>
            <a:ext cx="10058400" cy="1450757"/>
          </a:xfrm>
        </p:spPr>
        <p:txBody>
          <a:bodyPr>
            <a:normAutofit/>
          </a:bodyPr>
          <a:lstStyle/>
          <a:p>
            <a:br>
              <a:rPr lang="en-US" sz="2800" cap="all">
                <a:solidFill>
                  <a:schemeClr val="tx1"/>
                </a:solidFill>
                <a:latin typeface="Times New Roman" panose="02020603050405020304" pitchFamily="18" charset="0"/>
                <a:cs typeface="Times New Roman" panose="02020603050405020304" pitchFamily="18" charset="0"/>
              </a:rPr>
            </a:br>
            <a:r>
              <a:rPr lang="en-US" sz="2800" cap="all">
                <a:solidFill>
                  <a:schemeClr val="tx1"/>
                </a:solidFill>
                <a:latin typeface="Times New Roman" panose="02020603050405020304" pitchFamily="18" charset="0"/>
                <a:cs typeface="Times New Roman" panose="02020603050405020304" pitchFamily="18" charset="0"/>
              </a:rPr>
              <a:t> </a:t>
            </a:r>
            <a:br>
              <a:rPr lang="en-US" sz="2800" cap="all">
                <a:solidFill>
                  <a:schemeClr val="tx1"/>
                </a:solidFill>
                <a:latin typeface="Times New Roman" panose="02020603050405020304" pitchFamily="18" charset="0"/>
                <a:cs typeface="Times New Roman" panose="02020603050405020304" pitchFamily="18" charset="0"/>
              </a:rPr>
            </a:br>
            <a:r>
              <a:rPr lang="en-US" sz="2800" b="1" cap="all">
                <a:solidFill>
                  <a:schemeClr val="tx1"/>
                </a:solidFill>
                <a:latin typeface="Times New Roman" panose="02020603050405020304" pitchFamily="18" charset="0"/>
                <a:cs typeface="Times New Roman" panose="02020603050405020304" pitchFamily="18" charset="0"/>
              </a:rPr>
              <a:t>When Are Applications DUE?</a:t>
            </a:r>
          </a:p>
        </p:txBody>
      </p:sp>
      <p:sp>
        <p:nvSpPr>
          <p:cNvPr id="3" name="Content Placeholder 2"/>
          <p:cNvSpPr>
            <a:spLocks noGrp="1"/>
          </p:cNvSpPr>
          <p:nvPr>
            <p:ph idx="1"/>
          </p:nvPr>
        </p:nvSpPr>
        <p:spPr/>
        <p:txBody>
          <a:bodyPr>
            <a:normAutofit/>
          </a:bodyPr>
          <a:lstStyle/>
          <a:p>
            <a:pPr>
              <a:defRPr/>
            </a:pPr>
            <a:endParaRPr lang="en-US" sz="2200">
              <a:latin typeface="Times New Roman" panose="02020603050405020304" pitchFamily="18" charset="0"/>
              <a:cs typeface="Times New Roman" panose="02020603050405020304" pitchFamily="18" charset="0"/>
            </a:endParaRPr>
          </a:p>
          <a:p>
            <a:pPr>
              <a:defRPr/>
            </a:pPr>
            <a:r>
              <a:rPr lang="en-US" sz="2200">
                <a:solidFill>
                  <a:schemeClr val="tx1"/>
                </a:solidFill>
                <a:latin typeface="Times New Roman" panose="02020603050405020304" pitchFamily="18" charset="0"/>
                <a:cs typeface="Times New Roman" panose="02020603050405020304" pitchFamily="18" charset="0"/>
              </a:rPr>
              <a:t>All applications and supporting documentation must be RECEIVED by the Homeland Security Unit office by </a:t>
            </a:r>
            <a:r>
              <a:rPr lang="en-US" sz="2200" b="1">
                <a:solidFill>
                  <a:schemeClr val="tx1"/>
                </a:solidFill>
                <a:latin typeface="Times New Roman" panose="02020603050405020304" pitchFamily="18" charset="0"/>
                <a:cs typeface="Times New Roman" panose="02020603050405020304" pitchFamily="18" charset="0"/>
              </a:rPr>
              <a:t>Friday, March 5, 2021</a:t>
            </a:r>
            <a:r>
              <a:rPr lang="en-US" sz="2200">
                <a:solidFill>
                  <a:schemeClr val="tx1"/>
                </a:solidFill>
                <a:latin typeface="Times New Roman" panose="02020603050405020304" pitchFamily="18" charset="0"/>
                <a:cs typeface="Times New Roman" panose="02020603050405020304" pitchFamily="18" charset="0"/>
              </a:rPr>
              <a:t> at </a:t>
            </a:r>
            <a:r>
              <a:rPr lang="en-US" sz="2200" b="1">
                <a:solidFill>
                  <a:schemeClr val="tx1"/>
                </a:solidFill>
                <a:latin typeface="Times New Roman" panose="02020603050405020304" pitchFamily="18" charset="0"/>
                <a:cs typeface="Times New Roman" panose="02020603050405020304" pitchFamily="18" charset="0"/>
              </a:rPr>
              <a:t>3:00 p.m. EST</a:t>
            </a:r>
            <a:r>
              <a:rPr lang="en-US" sz="2200">
                <a:solidFill>
                  <a:schemeClr val="tx1"/>
                </a:solidFill>
                <a:latin typeface="Times New Roman" panose="02020603050405020304" pitchFamily="18" charset="0"/>
                <a:cs typeface="Times New Roman" panose="02020603050405020304" pitchFamily="18" charset="0"/>
              </a:rPr>
              <a:t>. </a:t>
            </a:r>
          </a:p>
          <a:p>
            <a:pPr>
              <a:defRPr/>
            </a:pPr>
            <a:r>
              <a:rPr lang="en-US" sz="2200">
                <a:solidFill>
                  <a:schemeClr val="tx1"/>
                </a:solidFill>
                <a:latin typeface="Times New Roman" panose="02020603050405020304" pitchFamily="18" charset="0"/>
                <a:cs typeface="Times New Roman" panose="02020603050405020304" pitchFamily="18" charset="0"/>
              </a:rPr>
              <a:t>Proposals received after this date and time will NOT be eligible for consideration. </a:t>
            </a:r>
          </a:p>
          <a:p>
            <a:pPr>
              <a:defRPr/>
            </a:pPr>
            <a:r>
              <a:rPr lang="en-US" sz="2200">
                <a:solidFill>
                  <a:schemeClr val="tx1"/>
                </a:solidFill>
                <a:latin typeface="Times New Roman" panose="02020603050405020304" pitchFamily="18" charset="0"/>
                <a:cs typeface="Times New Roman" panose="02020603050405020304" pitchFamily="18" charset="0"/>
              </a:rPr>
              <a:t>To facilitate processing, completed grant application and supporting documentation should be sent via email to </a:t>
            </a:r>
            <a:r>
              <a:rPr lang="en-US" sz="2200">
                <a:latin typeface="Times New Roman" panose="02020603050405020304" pitchFamily="18" charset="0"/>
                <a:cs typeface="Times New Roman" panose="02020603050405020304" pitchFamily="18" charset="0"/>
                <a:hlinkClick r:id="rId2"/>
              </a:rPr>
              <a:t>DPS.HSUGrants@vermont.gov</a:t>
            </a:r>
            <a:r>
              <a:rPr lang="en-US" sz="220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8481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spc="0">
                <a:solidFill>
                  <a:schemeClr val="tx1"/>
                </a:solidFill>
                <a:latin typeface="Times New Roman" panose="02020603050405020304" pitchFamily="18" charset="0"/>
                <a:cs typeface="Times New Roman" panose="02020603050405020304" pitchFamily="18" charset="0"/>
              </a:rPr>
              <a:t>REQUESTED PROJECTS MUST:</a:t>
            </a:r>
            <a:endParaRPr lang="en-US" sz="2000" b="1" cap="all">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219199" y="1854215"/>
            <a:ext cx="10601326" cy="4022725"/>
          </a:xfrm>
        </p:spPr>
        <p:txBody>
          <a:bodyPr vert="horz" lIns="0" tIns="45720" rIns="0" bIns="45720" rtlCol="0" anchor="t">
            <a:noAutofit/>
          </a:bodyPr>
          <a:lstStyle/>
          <a:p>
            <a:pPr marL="461645" indent="-461645">
              <a:lnSpc>
                <a:spcPct val="100000"/>
              </a:lnSpc>
              <a:buFont typeface="Wingdings" panose="05000000000000000000" pitchFamily="2" charset="2"/>
              <a:buChar char="v"/>
            </a:pPr>
            <a:endParaRPr lang="en-US" sz="2200">
              <a:solidFill>
                <a:schemeClr val="tx1"/>
              </a:solidFill>
              <a:latin typeface="Times New Roman"/>
              <a:cs typeface="Times New Roman"/>
            </a:endParaRPr>
          </a:p>
          <a:p>
            <a:pPr marL="461645" indent="-461645">
              <a:lnSpc>
                <a:spcPct val="100000"/>
              </a:lnSpc>
              <a:buFont typeface="Wingdings" panose="05000000000000000000" pitchFamily="2" charset="2"/>
              <a:buChar char="v"/>
            </a:pPr>
            <a:r>
              <a:rPr lang="en-US" sz="2200">
                <a:solidFill>
                  <a:schemeClr val="tx1"/>
                </a:solidFill>
                <a:latin typeface="Times New Roman"/>
                <a:cs typeface="Times New Roman"/>
              </a:rPr>
              <a:t>Meet all requirements listed in the applicable RFP</a:t>
            </a:r>
            <a:endParaRPr lang="en-US">
              <a:solidFill>
                <a:schemeClr val="tx1"/>
              </a:solidFill>
              <a:latin typeface="Times New Roman"/>
              <a:cs typeface="Times New Roman"/>
            </a:endParaRPr>
          </a:p>
          <a:p>
            <a:pPr marL="461645" indent="-461645">
              <a:lnSpc>
                <a:spcPct val="100000"/>
              </a:lnSpc>
              <a:buFont typeface="Wingdings" panose="05000000000000000000" pitchFamily="2" charset="2"/>
              <a:buChar char="v"/>
            </a:pPr>
            <a:r>
              <a:rPr lang="en-US" sz="2200">
                <a:solidFill>
                  <a:schemeClr val="tx1"/>
                </a:solidFill>
                <a:latin typeface="Times New Roman" panose="02020603050405020304" pitchFamily="18" charset="0"/>
                <a:cs typeface="Times New Roman" panose="02020603050405020304" pitchFamily="18" charset="0"/>
              </a:rPr>
              <a:t>If equipment, equipment must be listed on the FEMA Authorized Equipment List and be allowable per the RFP</a:t>
            </a:r>
          </a:p>
          <a:p>
            <a:pPr marL="461645" indent="-461645">
              <a:lnSpc>
                <a:spcPct val="100000"/>
              </a:lnSpc>
              <a:buFont typeface="Wingdings" panose="05000000000000000000" pitchFamily="2" charset="2"/>
              <a:buChar char="v"/>
            </a:pPr>
            <a:r>
              <a:rPr lang="en-US" sz="2200">
                <a:solidFill>
                  <a:schemeClr val="tx1"/>
                </a:solidFill>
                <a:latin typeface="Times New Roman" panose="02020603050405020304" pitchFamily="18" charset="0"/>
                <a:cs typeface="Times New Roman" panose="02020603050405020304" pitchFamily="18" charset="0"/>
              </a:rPr>
              <a:t>Describes the need for the proposed project and the gap(s) that it will fill</a:t>
            </a:r>
          </a:p>
          <a:p>
            <a:pPr marL="461645" indent="-461645">
              <a:lnSpc>
                <a:spcPct val="100000"/>
              </a:lnSpc>
              <a:buFont typeface="Wingdings" panose="05000000000000000000" pitchFamily="2" charset="2"/>
              <a:buChar char="v"/>
            </a:pPr>
            <a:r>
              <a:rPr lang="en-US" sz="2200">
                <a:solidFill>
                  <a:schemeClr val="tx1"/>
                </a:solidFill>
                <a:latin typeface="Times New Roman" panose="02020603050405020304" pitchFamily="18" charset="0"/>
                <a:cs typeface="Times New Roman" panose="02020603050405020304" pitchFamily="18" charset="0"/>
              </a:rPr>
              <a:t>Explain how the proposed investments nexus to terrorism (see next slide)</a:t>
            </a:r>
          </a:p>
          <a:p>
            <a:pPr marL="461645" indent="-461645">
              <a:lnSpc>
                <a:spcPct val="100000"/>
              </a:lnSpc>
              <a:buFont typeface="Wingdings" panose="05000000000000000000" pitchFamily="2" charset="2"/>
              <a:buChar char="v"/>
            </a:pPr>
            <a:endParaRPr lang="en-US" sz="2200">
              <a:solidFill>
                <a:schemeClr val="tx1"/>
              </a:solidFill>
              <a:latin typeface="Times New Roman"/>
              <a:cs typeface="Times New Roman"/>
            </a:endParaRPr>
          </a:p>
          <a:p>
            <a:pPr marL="0" indent="0">
              <a:lnSpc>
                <a:spcPct val="100000"/>
              </a:lnSpc>
              <a:buNone/>
            </a:pPr>
            <a:endParaRPr lang="en-US" sz="22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61771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spc="0">
                <a:solidFill>
                  <a:schemeClr val="tx1"/>
                </a:solidFill>
                <a:latin typeface="Times New Roman" panose="02020603050405020304" pitchFamily="18" charset="0"/>
                <a:cs typeface="Times New Roman" panose="02020603050405020304" pitchFamily="18" charset="0"/>
              </a:rPr>
              <a:t>NEXUS to TERRORISM</a:t>
            </a:r>
            <a:endParaRPr lang="en-US" sz="2000" b="1" cap="all">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097280" y="1737360"/>
            <a:ext cx="10601326" cy="4022725"/>
          </a:xfrm>
        </p:spPr>
        <p:txBody>
          <a:bodyPr vert="horz" lIns="0" tIns="45720" rIns="0" bIns="45720" rtlCol="0" anchor="t">
            <a:noAutofit/>
          </a:bodyPr>
          <a:lstStyle/>
          <a:p>
            <a:pPr marL="0" indent="0">
              <a:lnSpc>
                <a:spcPct val="100000"/>
              </a:lnSpc>
              <a:buNone/>
            </a:pPr>
            <a:endParaRPr lang="en-US" sz="2200">
              <a:solidFill>
                <a:schemeClr val="tx1"/>
              </a:solidFill>
              <a:latin typeface="Times New Roman"/>
              <a:cs typeface="Times New Roman"/>
            </a:endParaRPr>
          </a:p>
          <a:p>
            <a:pPr marL="0" indent="0">
              <a:lnSpc>
                <a:spcPct val="100000"/>
              </a:lnSpc>
              <a:buNone/>
            </a:pPr>
            <a:r>
              <a:rPr lang="en-US" sz="2200">
                <a:solidFill>
                  <a:schemeClr val="tx1"/>
                </a:solidFill>
                <a:latin typeface="Times New Roman"/>
                <a:cs typeface="Times New Roman"/>
              </a:rPr>
              <a:t>Explain how the proposed project is related to terrorism. The HSGP funding supports investments that improve the ability of jurisdictions nationwide to:  </a:t>
            </a:r>
          </a:p>
          <a:p>
            <a:pPr marL="754253" lvl="1" indent="-461645">
              <a:lnSpc>
                <a:spcPct val="100000"/>
              </a:lnSpc>
              <a:buFont typeface="Wingdings" panose="05000000000000000000" pitchFamily="2" charset="2"/>
              <a:buChar char="v"/>
            </a:pPr>
            <a:r>
              <a:rPr lang="en-US" sz="2000">
                <a:solidFill>
                  <a:schemeClr val="tx1"/>
                </a:solidFill>
                <a:latin typeface="Times New Roman"/>
                <a:cs typeface="Times New Roman"/>
              </a:rPr>
              <a:t>Prevent a threatened or an actual act of terrorism;  </a:t>
            </a:r>
          </a:p>
          <a:p>
            <a:pPr marL="754253" lvl="1" indent="-461645">
              <a:lnSpc>
                <a:spcPct val="100000"/>
              </a:lnSpc>
              <a:buFont typeface="Wingdings" panose="05000000000000000000" pitchFamily="2" charset="2"/>
              <a:buChar char="v"/>
            </a:pPr>
            <a:r>
              <a:rPr lang="en-US" sz="2000">
                <a:solidFill>
                  <a:schemeClr val="tx1"/>
                </a:solidFill>
                <a:latin typeface="Times New Roman"/>
                <a:cs typeface="Times New Roman"/>
              </a:rPr>
              <a:t>Protect citizens, residents, visitors, and assets against the greatest threats that pose the greatest risk to the security of the United States;  </a:t>
            </a:r>
          </a:p>
          <a:p>
            <a:pPr marL="754253" lvl="1" indent="-461645">
              <a:lnSpc>
                <a:spcPct val="100000"/>
              </a:lnSpc>
              <a:buFont typeface="Wingdings" panose="05000000000000000000" pitchFamily="2" charset="2"/>
              <a:buChar char="v"/>
            </a:pPr>
            <a:r>
              <a:rPr lang="en-US" sz="2000">
                <a:solidFill>
                  <a:schemeClr val="tx1"/>
                </a:solidFill>
                <a:latin typeface="Times New Roman"/>
                <a:cs typeface="Times New Roman"/>
              </a:rPr>
              <a:t>Mitigate the loss of life and property by lessening the impact of future catastrophic events; </a:t>
            </a:r>
          </a:p>
          <a:p>
            <a:pPr marL="754253" lvl="1" indent="-461645">
              <a:lnSpc>
                <a:spcPct val="100000"/>
              </a:lnSpc>
              <a:buFont typeface="Wingdings" panose="05000000000000000000" pitchFamily="2" charset="2"/>
              <a:buChar char="v"/>
            </a:pPr>
            <a:r>
              <a:rPr lang="en-US" sz="2000">
                <a:solidFill>
                  <a:schemeClr val="tx1"/>
                </a:solidFill>
                <a:latin typeface="Times New Roman"/>
                <a:cs typeface="Times New Roman"/>
              </a:rPr>
              <a:t>Respond quickly to save lives, protect property and the environment, and meet basic human needs in the aftermath of a catastrophic incident; and/or </a:t>
            </a:r>
          </a:p>
          <a:p>
            <a:pPr marL="461645" indent="-461645">
              <a:lnSpc>
                <a:spcPct val="100000"/>
              </a:lnSpc>
              <a:buFont typeface="Calibri"/>
              <a:buChar char=" "/>
            </a:pPr>
            <a:endParaRPr lang="en-US" sz="2200">
              <a:latin typeface="Times"/>
              <a:cs typeface="Times New Roman" panose="02020603050405020304" pitchFamily="18" charset="0"/>
            </a:endParaRPr>
          </a:p>
        </p:txBody>
      </p:sp>
    </p:spTree>
    <p:extLst>
      <p:ext uri="{BB962C8B-B14F-4D97-AF65-F5344CB8AC3E}">
        <p14:creationId xmlns:p14="http://schemas.microsoft.com/office/powerpoint/2010/main" val="1047891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spc="0">
                <a:solidFill>
                  <a:schemeClr val="tx1"/>
                </a:solidFill>
                <a:latin typeface="Times New Roman" panose="02020603050405020304" pitchFamily="18" charset="0"/>
                <a:cs typeface="Times New Roman" panose="02020603050405020304" pitchFamily="18" charset="0"/>
              </a:rPr>
              <a:t>2021 Federal Priorities (tentative)</a:t>
            </a:r>
            <a:endParaRPr lang="en-US" sz="2000" b="1" cap="all">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370114" y="1905000"/>
            <a:ext cx="11615057" cy="3855085"/>
          </a:xfrm>
        </p:spPr>
        <p:txBody>
          <a:bodyPr vert="horz" lIns="0" tIns="45720" rIns="0" bIns="45720" rtlCol="0" anchor="t">
            <a:noAutofit/>
          </a:bodyPr>
          <a:lstStyle/>
          <a:p>
            <a:pPr marL="0" lvl="1" indent="0">
              <a:lnSpc>
                <a:spcPct val="100000"/>
              </a:lnSpc>
              <a:buNone/>
            </a:pPr>
            <a:r>
              <a:rPr lang="en-US">
                <a:solidFill>
                  <a:schemeClr val="tx1"/>
                </a:solidFill>
                <a:latin typeface="Times New Roman"/>
                <a:cs typeface="Times New Roman"/>
              </a:rPr>
              <a:t>For the Fiscal Year 2021 grant cycle, the following projects will be prioritized for funding to align with National Priority Areas set by the Department of Homeland Security:</a:t>
            </a:r>
          </a:p>
          <a:p>
            <a:pPr marL="754253" lvl="1" indent="-461645">
              <a:lnSpc>
                <a:spcPct val="100000"/>
              </a:lnSpc>
              <a:buFont typeface="Wingdings" panose="05000000000000000000" pitchFamily="2" charset="2"/>
              <a:buChar char="v"/>
            </a:pPr>
            <a:r>
              <a:rPr lang="en-US">
                <a:solidFill>
                  <a:schemeClr val="tx1"/>
                </a:solidFill>
                <a:latin typeface="Times New Roman"/>
                <a:cs typeface="Times New Roman"/>
              </a:rPr>
              <a:t>Enhancing Cybersecurity, </a:t>
            </a:r>
          </a:p>
          <a:p>
            <a:pPr marL="754253" lvl="1" indent="-461645">
              <a:lnSpc>
                <a:spcPct val="100000"/>
              </a:lnSpc>
              <a:buFont typeface="Wingdings" panose="05000000000000000000" pitchFamily="2" charset="2"/>
              <a:buChar char="v"/>
            </a:pPr>
            <a:r>
              <a:rPr lang="en-US">
                <a:solidFill>
                  <a:schemeClr val="tx1"/>
                </a:solidFill>
                <a:latin typeface="Times New Roman"/>
                <a:cs typeface="Times New Roman"/>
              </a:rPr>
              <a:t>Enhancing the Protection of Soft Targets/ Crowded Places, </a:t>
            </a:r>
          </a:p>
          <a:p>
            <a:pPr marL="754253" lvl="1" indent="-461645">
              <a:lnSpc>
                <a:spcPct val="100000"/>
              </a:lnSpc>
              <a:buFont typeface="Wingdings" panose="05000000000000000000" pitchFamily="2" charset="2"/>
              <a:buChar char="v"/>
            </a:pPr>
            <a:r>
              <a:rPr lang="en-US">
                <a:solidFill>
                  <a:schemeClr val="tx1"/>
                </a:solidFill>
                <a:latin typeface="Times New Roman"/>
                <a:cs typeface="Times New Roman"/>
              </a:rPr>
              <a:t>Enhancing information and intelligence sharing and cooperation with federal agencies, including DHS, </a:t>
            </a:r>
          </a:p>
          <a:p>
            <a:pPr marL="754253" lvl="1" indent="-461645">
              <a:lnSpc>
                <a:spcPct val="100000"/>
              </a:lnSpc>
              <a:buFont typeface="Wingdings" panose="05000000000000000000" pitchFamily="2" charset="2"/>
              <a:buChar char="v"/>
            </a:pPr>
            <a:r>
              <a:rPr lang="en-US">
                <a:solidFill>
                  <a:schemeClr val="tx1"/>
                </a:solidFill>
                <a:latin typeface="Times New Roman"/>
                <a:cs typeface="Times New Roman"/>
              </a:rPr>
              <a:t>Addressing Emergent Threats, such as Transnational Criminal Organizations and Unmanned Arial Systems (UAS).</a:t>
            </a:r>
          </a:p>
          <a:p>
            <a:pPr marL="754253" lvl="1" indent="-461645">
              <a:lnSpc>
                <a:spcPct val="100000"/>
              </a:lnSpc>
              <a:buFont typeface="Wingdings" panose="05000000000000000000" pitchFamily="2" charset="2"/>
              <a:buChar char="v"/>
            </a:pPr>
            <a:endParaRPr lang="en-US" sz="2000">
              <a:solidFill>
                <a:schemeClr val="tx1"/>
              </a:solidFill>
              <a:latin typeface="Times New Roman"/>
              <a:cs typeface="Times New Roman"/>
            </a:endParaRPr>
          </a:p>
          <a:p>
            <a:pPr marL="461645" indent="-461645">
              <a:lnSpc>
                <a:spcPct val="100000"/>
              </a:lnSpc>
              <a:buFont typeface="Calibri"/>
              <a:buChar char=" "/>
            </a:pPr>
            <a:endParaRPr lang="en-US" sz="2200">
              <a:latin typeface="Times"/>
              <a:cs typeface="Times New Roman" panose="02020603050405020304" pitchFamily="18" charset="0"/>
            </a:endParaRPr>
          </a:p>
        </p:txBody>
      </p:sp>
      <p:sp>
        <p:nvSpPr>
          <p:cNvPr id="7" name="Text Box 11">
            <a:extLst>
              <a:ext uri="{FF2B5EF4-FFF2-40B4-BE49-F238E27FC236}">
                <a16:creationId xmlns:a16="http://schemas.microsoft.com/office/drawing/2014/main" id="{00EB65C1-B7C2-4CA1-83C1-67AA319B541C}"/>
              </a:ext>
            </a:extLst>
          </p:cNvPr>
          <p:cNvSpPr txBox="1"/>
          <p:nvPr/>
        </p:nvSpPr>
        <p:spPr>
          <a:xfrm>
            <a:off x="206830" y="4114801"/>
            <a:ext cx="11778342" cy="1905000"/>
          </a:xfrm>
          <a:prstGeom prst="rect">
            <a:avLst/>
          </a:prstGeom>
          <a:solidFill>
            <a:schemeClr val="lt1"/>
          </a:solidFill>
          <a:ln w="34925">
            <a:solidFill>
              <a:srgbClr val="FF0000"/>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endParaRPr lang="en-US" sz="1600">
              <a:effectLst/>
              <a:latin typeface="Times New Roman" panose="02020603050405020304" pitchFamily="18" charset="0"/>
              <a:ea typeface="Times New Roman" panose="02020603050405020304" pitchFamily="18" charset="0"/>
            </a:endParaRPr>
          </a:p>
          <a:p>
            <a:pPr marL="0" marR="0" algn="ctr">
              <a:spcBef>
                <a:spcPts val="0"/>
              </a:spcBef>
              <a:spcAft>
                <a:spcPts val="0"/>
              </a:spcAft>
            </a:pPr>
            <a:r>
              <a:rPr lang="en-US" sz="1600" i="1">
                <a:solidFill>
                  <a:srgbClr val="FF0000"/>
                </a:solidFill>
                <a:effectLst/>
                <a:latin typeface="Times New Roman" panose="02020603050405020304" pitchFamily="18" charset="0"/>
                <a:ea typeface="Times New Roman" panose="02020603050405020304" pitchFamily="18" charset="0"/>
              </a:rPr>
              <a:t>Information on the 2021 National Priorities is forthcoming.</a:t>
            </a:r>
            <a:endParaRPr lang="en-US" sz="160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600">
                <a:effectLst/>
                <a:latin typeface="Times New Roman" panose="02020603050405020304" pitchFamily="18" charset="0"/>
                <a:ea typeface="Times New Roman" panose="02020603050405020304" pitchFamily="18" charset="0"/>
              </a:rPr>
              <a:t>DHS/FEMA has determined that these four priorities should be addressed by allocating specific percentages of HSGP funds to each of these four areas, for a total of 30 percent. The State of Vermont will be required to invest </a:t>
            </a:r>
            <a:r>
              <a:rPr lang="en-US" sz="1600">
                <a:solidFill>
                  <a:srgbClr val="FF0000"/>
                </a:solidFill>
                <a:effectLst/>
                <a:latin typeface="Times New Roman" panose="02020603050405020304" pitchFamily="18" charset="0"/>
                <a:ea typeface="Times New Roman" panose="02020603050405020304" pitchFamily="18" charset="0"/>
              </a:rPr>
              <a:t>7.5% of the total HSGP </a:t>
            </a:r>
            <a:r>
              <a:rPr lang="en-US" sz="1600">
                <a:effectLst/>
                <a:latin typeface="Times New Roman" panose="02020603050405020304" pitchFamily="18" charset="0"/>
                <a:ea typeface="Times New Roman" panose="02020603050405020304" pitchFamily="18" charset="0"/>
              </a:rPr>
              <a:t>award in each National Priority.</a:t>
            </a:r>
          </a:p>
          <a:p>
            <a:pPr marL="0" marR="0" algn="ctr">
              <a:spcBef>
                <a:spcPts val="0"/>
              </a:spcBef>
              <a:spcAft>
                <a:spcPts val="0"/>
              </a:spcAft>
            </a:pPr>
            <a:r>
              <a:rPr lang="en-US" sz="1600">
                <a:effectLst/>
                <a:latin typeface="Times New Roman" panose="02020603050405020304" pitchFamily="18" charset="0"/>
                <a:ea typeface="Times New Roman" panose="02020603050405020304" pitchFamily="18" charset="0"/>
              </a:rPr>
              <a:t> </a:t>
            </a:r>
          </a:p>
          <a:p>
            <a:pPr marL="0" marR="0" algn="ctr">
              <a:spcBef>
                <a:spcPts val="0"/>
              </a:spcBef>
              <a:spcAft>
                <a:spcPts val="0"/>
              </a:spcAft>
            </a:pPr>
            <a:r>
              <a:rPr lang="en-US" sz="1600">
                <a:effectLst/>
                <a:latin typeface="Times New Roman" panose="02020603050405020304" pitchFamily="18" charset="0"/>
                <a:ea typeface="Times New Roman" panose="02020603050405020304" pitchFamily="18" charset="0"/>
              </a:rPr>
              <a:t>Priorities are subject to change but anticipated to remain in effect for the 2021 grant cycle. For definitions and additional information on the 2020 National Priorities, please refer to the </a:t>
            </a:r>
            <a:r>
              <a:rPr lang="en-US" sz="1600" u="sng">
                <a:solidFill>
                  <a:srgbClr val="0000FF"/>
                </a:solidFill>
                <a:effectLst/>
                <a:latin typeface="Times New Roman" panose="02020603050405020304" pitchFamily="18" charset="0"/>
                <a:ea typeface="Times New Roman" panose="02020603050405020304" pitchFamily="18" charset="0"/>
                <a:hlinkClick r:id="rId3"/>
              </a:rPr>
              <a:t>2020 Notice of Funding Opportunity</a:t>
            </a:r>
            <a:r>
              <a:rPr lang="en-US" sz="1600" u="sng">
                <a:solidFill>
                  <a:srgbClr val="0000FF"/>
                </a:solidFill>
                <a:latin typeface="Times New Roman" panose="02020603050405020304" pitchFamily="18" charset="0"/>
                <a:ea typeface="Times New Roman" panose="02020603050405020304" pitchFamily="18" charset="0"/>
              </a:rPr>
              <a:t>.</a:t>
            </a:r>
            <a:r>
              <a:rPr lang="en-US" sz="1400">
                <a:effectLst/>
                <a:latin typeface="Times New Roman" panose="02020603050405020304" pitchFamily="18" charset="0"/>
                <a:ea typeface="Times New Roman" panose="02020603050405020304" pitchFamily="18" charset="0"/>
              </a:rPr>
              <a:t> </a:t>
            </a:r>
          </a:p>
          <a:p>
            <a:pPr marL="0" marR="0">
              <a:spcBef>
                <a:spcPts val="0"/>
              </a:spcBef>
              <a:spcAft>
                <a:spcPts val="0"/>
              </a:spcAft>
            </a:pPr>
            <a:r>
              <a:rPr lang="en-US" sz="1200">
                <a:effectLst/>
                <a:latin typeface="Times New Roman" panose="02020603050405020304" pitchFamily="18" charset="0"/>
                <a:ea typeface="Times New Roman" panose="02020603050405020304" pitchFamily="18" charset="0"/>
              </a:rPr>
              <a:t> </a:t>
            </a:r>
          </a:p>
        </p:txBody>
      </p:sp>
    </p:spTree>
    <p:extLst>
      <p:ext uri="{BB962C8B-B14F-4D97-AF65-F5344CB8AC3E}">
        <p14:creationId xmlns:p14="http://schemas.microsoft.com/office/powerpoint/2010/main" val="19110967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288328"/>
            <a:ext cx="10058400" cy="1450757"/>
          </a:xfrm>
        </p:spPr>
        <p:txBody>
          <a:bodyPr>
            <a:normAutofit/>
          </a:bodyPr>
          <a:lstStyle/>
          <a:p>
            <a:br>
              <a:rPr lang="en-US" sz="2800" b="1" cap="all" dirty="0">
                <a:solidFill>
                  <a:schemeClr val="tx1"/>
                </a:solidFill>
                <a:latin typeface="Times New Roman" panose="02020603050405020304" pitchFamily="18" charset="0"/>
                <a:cs typeface="Times New Roman" panose="02020603050405020304" pitchFamily="18" charset="0"/>
              </a:rPr>
            </a:br>
            <a:r>
              <a:rPr lang="en-US" sz="2800" b="1" cap="all" dirty="0">
                <a:solidFill>
                  <a:schemeClr val="tx1"/>
                </a:solidFill>
                <a:latin typeface="Times New Roman" panose="02020603050405020304" pitchFamily="18" charset="0"/>
                <a:cs typeface="Times New Roman" panose="02020603050405020304" pitchFamily="18" charset="0"/>
              </a:rPr>
              <a:t> </a:t>
            </a:r>
            <a:br>
              <a:rPr lang="en-US" sz="2800" b="1" cap="all" dirty="0">
                <a:solidFill>
                  <a:schemeClr val="tx1"/>
                </a:solidFill>
                <a:latin typeface="Times New Roman" panose="02020603050405020304" pitchFamily="18" charset="0"/>
                <a:cs typeface="Times New Roman" panose="02020603050405020304" pitchFamily="18" charset="0"/>
              </a:rPr>
            </a:br>
            <a:r>
              <a:rPr lang="en-US" sz="2800" b="1" cap="all" dirty="0">
                <a:solidFill>
                  <a:schemeClr val="tx1"/>
                </a:solidFill>
                <a:latin typeface="Times New Roman" panose="02020603050405020304" pitchFamily="18" charset="0"/>
                <a:cs typeface="Times New Roman" panose="02020603050405020304" pitchFamily="18" charset="0"/>
              </a:rPr>
              <a:t>WHAT DO I NEED TO APPLY?</a:t>
            </a:r>
          </a:p>
        </p:txBody>
      </p:sp>
      <p:sp>
        <p:nvSpPr>
          <p:cNvPr id="3" name="Content Placeholder 2"/>
          <p:cNvSpPr>
            <a:spLocks noGrp="1"/>
          </p:cNvSpPr>
          <p:nvPr>
            <p:ph idx="1"/>
          </p:nvPr>
        </p:nvSpPr>
        <p:spPr>
          <a:xfrm>
            <a:off x="624840" y="1482203"/>
            <a:ext cx="10942320" cy="4301066"/>
          </a:xfrm>
        </p:spPr>
        <p:txBody>
          <a:bodyPr>
            <a:noAutofit/>
          </a:bodyPr>
          <a:lstStyle/>
          <a:p>
            <a:pPr>
              <a:lnSpc>
                <a:spcPct val="100000"/>
              </a:lnSpc>
              <a:spcBef>
                <a:spcPts val="0"/>
              </a:spcBef>
              <a:spcAft>
                <a:spcPts val="600"/>
              </a:spcAft>
              <a:defRPr/>
            </a:pPr>
            <a:r>
              <a:rPr lang="en-US" sz="1500" b="1" dirty="0">
                <a:latin typeface="Times New Roman" panose="02020603050405020304" pitchFamily="18" charset="0"/>
                <a:cs typeface="Times New Roman" panose="02020603050405020304" pitchFamily="18" charset="0"/>
              </a:rPr>
              <a:t>To be eligible:</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The applicant must not be listed on the </a:t>
            </a:r>
            <a:r>
              <a:rPr lang="en-US" sz="1500" u="sng" dirty="0">
                <a:latin typeface="Times New Roman" panose="02020603050405020304" pitchFamily="18" charset="0"/>
                <a:cs typeface="Times New Roman" panose="02020603050405020304" pitchFamily="18" charset="0"/>
                <a:hlinkClick r:id="rId2"/>
              </a:rPr>
              <a:t>suspended and debarred list</a:t>
            </a:r>
            <a:r>
              <a:rPr lang="en-US" sz="1500" dirty="0">
                <a:latin typeface="Times New Roman" panose="02020603050405020304" pitchFamily="18" charset="0"/>
                <a:cs typeface="Times New Roman" panose="02020603050405020304" pitchFamily="18" charset="0"/>
              </a:rPr>
              <a:t>	</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The applicant must not be listed on the Restricted Parties List</a:t>
            </a:r>
            <a:r>
              <a:rPr lang="en-US" sz="1500" dirty="0">
                <a:latin typeface="Times New Roman" panose="02020603050405020304" pitchFamily="18" charset="0"/>
                <a:cs typeface="Times New Roman" panose="02020603050405020304" pitchFamily="18" charset="0"/>
              </a:rPr>
              <a:t>	</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The applicant must be NIMS compliant according to the current Vermont Implementation plan found on the Vermont Emergency Management website</a:t>
            </a:r>
            <a:r>
              <a:rPr lang="en-US" sz="1500" dirty="0">
                <a:latin typeface="Times New Roman" panose="02020603050405020304" pitchFamily="18" charset="0"/>
                <a:cs typeface="Times New Roman" panose="02020603050405020304" pitchFamily="18" charset="0"/>
              </a:rPr>
              <a:t> (</a:t>
            </a:r>
            <a:r>
              <a:rPr lang="en-US" sz="1500" u="sng" dirty="0">
                <a:latin typeface="Times New Roman" panose="02020603050405020304" pitchFamily="18" charset="0"/>
                <a:cs typeface="Times New Roman" panose="02020603050405020304" pitchFamily="18" charset="0"/>
                <a:hlinkClick r:id="rId3"/>
              </a:rPr>
              <a:t>https://vem.vermont.gov/programs/nims</a:t>
            </a:r>
            <a:r>
              <a:rPr lang="en-US" sz="1500" dirty="0">
                <a:latin typeface="Times New Roman" panose="02020603050405020304" pitchFamily="18" charset="0"/>
                <a:cs typeface="Times New Roman" panose="02020603050405020304" pitchFamily="18" charset="0"/>
              </a:rPr>
              <a:t>).</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Applicants must have a valid </a:t>
            </a:r>
            <a:r>
              <a:rPr lang="en-US" sz="1500" u="sng" dirty="0">
                <a:latin typeface="Times New Roman" panose="02020603050405020304" pitchFamily="18" charset="0"/>
                <a:cs typeface="Times New Roman" panose="02020603050405020304" pitchFamily="18" charset="0"/>
                <a:hlinkClick r:id="rId4"/>
              </a:rPr>
              <a:t>DUNS</a:t>
            </a:r>
            <a:r>
              <a:rPr lang="en-US" sz="1500" dirty="0">
                <a:latin typeface="Times New Roman" panose="02020603050405020304" pitchFamily="18" charset="0"/>
                <a:cs typeface="Times New Roman" panose="02020603050405020304" pitchFamily="18" charset="0"/>
              </a:rPr>
              <a:t> </a:t>
            </a:r>
            <a:r>
              <a:rPr lang="en-US" sz="1500" dirty="0">
                <a:solidFill>
                  <a:schemeClr val="tx1"/>
                </a:solidFill>
                <a:latin typeface="Times New Roman" panose="02020603050405020304" pitchFamily="18" charset="0"/>
                <a:cs typeface="Times New Roman" panose="02020603050405020304" pitchFamily="18" charset="0"/>
              </a:rPr>
              <a:t>number and be currently active with the </a:t>
            </a:r>
            <a:r>
              <a:rPr lang="en-US" sz="1500" u="sng" dirty="0">
                <a:latin typeface="Times New Roman" panose="02020603050405020304" pitchFamily="18" charset="0"/>
                <a:cs typeface="Times New Roman" panose="02020603050405020304" pitchFamily="18" charset="0"/>
                <a:hlinkClick r:id="rId5"/>
              </a:rPr>
              <a:t>System for Award Management (SAM).</a:t>
            </a:r>
            <a:endParaRPr lang="en-US" sz="1500" dirty="0">
              <a:latin typeface="Times New Roman" panose="02020603050405020304" pitchFamily="18" charset="0"/>
              <a:cs typeface="Times New Roman" panose="02020603050405020304" pitchFamily="18" charset="0"/>
            </a:endParaRP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Financial risk assessment survey </a:t>
            </a:r>
            <a:r>
              <a:rPr lang="en-US" sz="1500" dirty="0">
                <a:latin typeface="Times New Roman" panose="02020603050405020304" pitchFamily="18" charset="0"/>
                <a:cs typeface="Times New Roman" panose="02020603050405020304" pitchFamily="18" charset="0"/>
              </a:rPr>
              <a:t>(</a:t>
            </a:r>
            <a:r>
              <a:rPr lang="en-US" sz="1500" u="sng" dirty="0">
                <a:latin typeface="Times New Roman" panose="02020603050405020304" pitchFamily="18" charset="0"/>
                <a:cs typeface="Times New Roman" panose="02020603050405020304" pitchFamily="18" charset="0"/>
                <a:hlinkClick r:id="rId6"/>
              </a:rPr>
              <a:t>https://forms.office.com/Pages/ResponsePage.aspx?id=O5O0IK26PEOcAnDtzHVZxmpAMrQrIKtDrx0P6QMCKfhUQjhTSUgyTTFSUkE5VDNFNEpVMFRTVzFDUy4u</a:t>
            </a:r>
            <a:r>
              <a:rPr lang="en-US" sz="1500" u="sng" dirty="0">
                <a:latin typeface="Times New Roman" panose="02020603050405020304" pitchFamily="18" charset="0"/>
                <a:cs typeface="Times New Roman" panose="02020603050405020304" pitchFamily="18" charset="0"/>
              </a:rPr>
              <a:t> </a:t>
            </a:r>
            <a:r>
              <a:rPr lang="en-US" sz="1500" dirty="0">
                <a:latin typeface="Times New Roman" panose="02020603050405020304" pitchFamily="18" charset="0"/>
                <a:cs typeface="Times New Roman" panose="02020603050405020304" pitchFamily="18" charset="0"/>
              </a:rPr>
              <a:t>) </a:t>
            </a:r>
            <a:r>
              <a:rPr lang="en-US" sz="1500" dirty="0">
                <a:solidFill>
                  <a:schemeClr val="tx1"/>
                </a:solidFill>
                <a:latin typeface="Times New Roman" panose="02020603050405020304" pitchFamily="18" charset="0"/>
                <a:cs typeface="Times New Roman" panose="02020603050405020304" pitchFamily="18" charset="0"/>
              </a:rPr>
              <a:t>completed in the last twelve months</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Applicants must meet eligibility requirements under section “What Can I Apply For?”</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Applicant must read and comply with </a:t>
            </a:r>
            <a:r>
              <a:rPr lang="en-US" sz="1500" u="sng" dirty="0">
                <a:latin typeface="Times New Roman" panose="02020603050405020304" pitchFamily="18" charset="0"/>
                <a:cs typeface="Times New Roman" panose="02020603050405020304" pitchFamily="18" charset="0"/>
                <a:hlinkClick r:id="rId7"/>
              </a:rPr>
              <a:t>2 CFR 200.318 to 2 CFR 200.327</a:t>
            </a:r>
            <a:r>
              <a:rPr lang="en-US" sz="1500" dirty="0">
                <a:latin typeface="Times New Roman" panose="02020603050405020304" pitchFamily="18" charset="0"/>
                <a:cs typeface="Times New Roman" panose="02020603050405020304" pitchFamily="18" charset="0"/>
              </a:rPr>
              <a:t> </a:t>
            </a:r>
            <a:r>
              <a:rPr lang="en-US" sz="1500" dirty="0">
                <a:solidFill>
                  <a:schemeClr val="tx1"/>
                </a:solidFill>
                <a:latin typeface="Times New Roman" panose="02020603050405020304" pitchFamily="18" charset="0"/>
                <a:cs typeface="Times New Roman" panose="02020603050405020304" pitchFamily="18" charset="0"/>
              </a:rPr>
              <a:t>regulations.	</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Applicant must have written procurement standards per </a:t>
            </a:r>
            <a:r>
              <a:rPr lang="en-US" sz="1500" u="sng" dirty="0">
                <a:latin typeface="Times New Roman" panose="02020603050405020304" pitchFamily="18" charset="0"/>
                <a:cs typeface="Times New Roman" panose="02020603050405020304" pitchFamily="18" charset="0"/>
                <a:hlinkClick r:id="rId7"/>
              </a:rPr>
              <a:t>2 CFR 200.318(a).</a:t>
            </a:r>
            <a:r>
              <a:rPr lang="en-US" sz="1500" dirty="0">
                <a:latin typeface="Times New Roman" panose="02020603050405020304" pitchFamily="18" charset="0"/>
                <a:cs typeface="Times New Roman" panose="02020603050405020304" pitchFamily="18" charset="0"/>
              </a:rPr>
              <a:t>	</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Applicant must have written conflict of interest standards per </a:t>
            </a:r>
            <a:r>
              <a:rPr lang="en-US" sz="1500" u="sng" dirty="0">
                <a:latin typeface="Times New Roman" panose="02020603050405020304" pitchFamily="18" charset="0"/>
                <a:cs typeface="Times New Roman" panose="02020603050405020304" pitchFamily="18" charset="0"/>
                <a:hlinkClick r:id="rId7"/>
              </a:rPr>
              <a:t>2 CFR 200.318(c)</a:t>
            </a:r>
            <a:r>
              <a:rPr lang="en-US" sz="1500" dirty="0">
                <a:latin typeface="Times New Roman" panose="02020603050405020304" pitchFamily="18" charset="0"/>
                <a:cs typeface="Times New Roman" panose="02020603050405020304" pitchFamily="18" charset="0"/>
              </a:rPr>
              <a:t>.	</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Applicant must take necessary steps to assure that minority businesses, women's business enterprises, and labor surplus area firms are used when possible per </a:t>
            </a:r>
            <a:r>
              <a:rPr lang="en-US" sz="1500" u="sng" dirty="0">
                <a:latin typeface="Times New Roman" panose="02020603050405020304" pitchFamily="18" charset="0"/>
                <a:cs typeface="Times New Roman" panose="02020603050405020304" pitchFamily="18" charset="0"/>
                <a:hlinkClick r:id="rId7"/>
              </a:rPr>
              <a:t>2 CFR 200.321</a:t>
            </a:r>
            <a:r>
              <a:rPr lang="en-US" sz="1500" dirty="0">
                <a:latin typeface="Times New Roman" panose="02020603050405020304" pitchFamily="18" charset="0"/>
                <a:cs typeface="Times New Roman" panose="02020603050405020304" pitchFamily="18" charset="0"/>
              </a:rPr>
              <a:t>.	</a:t>
            </a:r>
          </a:p>
          <a:p>
            <a:pPr>
              <a:lnSpc>
                <a:spcPct val="100000"/>
              </a:lnSpc>
              <a:spcBef>
                <a:spcPts val="0"/>
              </a:spcBef>
              <a:spcAft>
                <a:spcPts val="600"/>
              </a:spcAft>
              <a:buFont typeface="Arial" panose="020B0604020202020204" pitchFamily="34" charset="0"/>
              <a:buChar char="•"/>
            </a:pPr>
            <a:r>
              <a:rPr lang="en-US" sz="1500" dirty="0">
                <a:solidFill>
                  <a:schemeClr val="tx1"/>
                </a:solidFill>
                <a:latin typeface="Times New Roman" panose="02020603050405020304" pitchFamily="18" charset="0"/>
                <a:cs typeface="Times New Roman" panose="02020603050405020304" pitchFamily="18" charset="0"/>
              </a:rPr>
              <a:t>Applicant agrees that this federal funding does not supplant (replace) state, local, and agency monies in their organization's budget for the requested items in this application.</a:t>
            </a:r>
          </a:p>
        </p:txBody>
      </p:sp>
      <p:sp>
        <p:nvSpPr>
          <p:cNvPr id="4" name="TextBox 3">
            <a:extLst>
              <a:ext uri="{FF2B5EF4-FFF2-40B4-BE49-F238E27FC236}">
                <a16:creationId xmlns:a16="http://schemas.microsoft.com/office/drawing/2014/main" id="{DEF2F2BA-AD8E-44B2-A685-CABFFFAAE29F}"/>
              </a:ext>
            </a:extLst>
          </p:cNvPr>
          <p:cNvSpPr txBox="1"/>
          <p:nvPr/>
        </p:nvSpPr>
        <p:spPr>
          <a:xfrm>
            <a:off x="5358860" y="6409085"/>
            <a:ext cx="914400" cy="369332"/>
          </a:xfrm>
          <a:prstGeom prst="rect">
            <a:avLst/>
          </a:prstGeom>
          <a:noFill/>
        </p:spPr>
        <p:txBody>
          <a:bodyPr wrap="square" rtlCol="0">
            <a:spAutoFit/>
          </a:bodyPr>
          <a:lstStyle/>
          <a:p>
            <a:r>
              <a:rPr lang="en-US" b="1" dirty="0">
                <a:latin typeface="Times" panose="02020603050405020304" pitchFamily="18" charset="0"/>
                <a:cs typeface="Times" panose="02020603050405020304" pitchFamily="18" charset="0"/>
              </a:rPr>
              <a:t>AND</a:t>
            </a:r>
          </a:p>
        </p:txBody>
      </p:sp>
    </p:spTree>
    <p:extLst>
      <p:ext uri="{BB962C8B-B14F-4D97-AF65-F5344CB8AC3E}">
        <p14:creationId xmlns:p14="http://schemas.microsoft.com/office/powerpoint/2010/main" val="3812236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136974"/>
            <a:ext cx="10058400" cy="1450757"/>
          </a:xfrm>
        </p:spPr>
        <p:txBody>
          <a:bodyPr>
            <a:normAutofit/>
          </a:bodyPr>
          <a:lstStyle/>
          <a:p>
            <a:br>
              <a:rPr lang="en-US" sz="2800" b="1" cap="all">
                <a:solidFill>
                  <a:schemeClr val="tx1"/>
                </a:solidFill>
                <a:latin typeface="Times New Roman" panose="02020603050405020304" pitchFamily="18" charset="0"/>
                <a:cs typeface="Times New Roman" panose="02020603050405020304" pitchFamily="18" charset="0"/>
              </a:rPr>
            </a:br>
            <a:r>
              <a:rPr lang="en-US" sz="2800" b="1" cap="all">
                <a:solidFill>
                  <a:schemeClr val="tx1"/>
                </a:solidFill>
                <a:latin typeface="Times New Roman" panose="02020603050405020304" pitchFamily="18" charset="0"/>
                <a:cs typeface="Times New Roman" panose="02020603050405020304" pitchFamily="18" charset="0"/>
              </a:rPr>
              <a:t> </a:t>
            </a:r>
            <a:br>
              <a:rPr lang="en-US" sz="2800" b="1" cap="all">
                <a:solidFill>
                  <a:schemeClr val="tx1"/>
                </a:solidFill>
                <a:latin typeface="Times New Roman" panose="02020603050405020304" pitchFamily="18" charset="0"/>
                <a:cs typeface="Times New Roman" panose="02020603050405020304" pitchFamily="18" charset="0"/>
              </a:rPr>
            </a:br>
            <a:r>
              <a:rPr lang="en-US" sz="2800" b="1" cap="all">
                <a:solidFill>
                  <a:schemeClr val="tx1"/>
                </a:solidFill>
                <a:latin typeface="Times New Roman" panose="02020603050405020304" pitchFamily="18" charset="0"/>
                <a:cs typeface="Times New Roman" panose="02020603050405020304" pitchFamily="18" charset="0"/>
              </a:rPr>
              <a:t>WHAT DO I NEED TO APPLY?</a:t>
            </a:r>
          </a:p>
        </p:txBody>
      </p:sp>
      <p:sp>
        <p:nvSpPr>
          <p:cNvPr id="3" name="Content Placeholder 2"/>
          <p:cNvSpPr>
            <a:spLocks noGrp="1"/>
          </p:cNvSpPr>
          <p:nvPr>
            <p:ph idx="1"/>
          </p:nvPr>
        </p:nvSpPr>
        <p:spPr>
          <a:xfrm>
            <a:off x="1097280" y="1845734"/>
            <a:ext cx="10058400" cy="4301066"/>
          </a:xfrm>
        </p:spPr>
        <p:txBody>
          <a:bodyPr>
            <a:normAutofit/>
          </a:bodyPr>
          <a:lstStyle/>
          <a:p>
            <a:pPr marL="0" indent="0">
              <a:lnSpc>
                <a:spcPct val="120000"/>
              </a:lnSpc>
              <a:spcBef>
                <a:spcPts val="0"/>
              </a:spcBef>
              <a:spcAft>
                <a:spcPts val="0"/>
              </a:spcAft>
              <a:buNone/>
              <a:defRPr/>
            </a:pPr>
            <a:r>
              <a:rPr lang="en-US">
                <a:solidFill>
                  <a:schemeClr val="tx1"/>
                </a:solidFill>
                <a:latin typeface="Times New Roman" panose="02020603050405020304" pitchFamily="18" charset="0"/>
                <a:cs typeface="Times New Roman" panose="02020603050405020304" pitchFamily="18" charset="0"/>
              </a:rPr>
              <a:t>The following </a:t>
            </a:r>
            <a:r>
              <a:rPr lang="en-US">
                <a:solidFill>
                  <a:srgbClr val="FF0000"/>
                </a:solidFill>
                <a:latin typeface="Times New Roman" panose="02020603050405020304" pitchFamily="18" charset="0"/>
                <a:cs typeface="Times New Roman" panose="02020603050405020304" pitchFamily="18" charset="0"/>
              </a:rPr>
              <a:t>MUST</a:t>
            </a:r>
            <a:r>
              <a:rPr lang="en-US">
                <a:solidFill>
                  <a:schemeClr val="tx1"/>
                </a:solidFill>
                <a:latin typeface="Times New Roman" panose="02020603050405020304" pitchFamily="18" charset="0"/>
                <a:cs typeface="Times New Roman" panose="02020603050405020304" pitchFamily="18" charset="0"/>
              </a:rPr>
              <a:t> be submitted:</a:t>
            </a:r>
          </a:p>
          <a:p>
            <a:pPr>
              <a:lnSpc>
                <a:spcPct val="120000"/>
              </a:lnSpc>
              <a:spcBef>
                <a:spcPts val="0"/>
              </a:spcBef>
              <a:spcAft>
                <a:spcPts val="0"/>
              </a:spcAft>
              <a:defRPr/>
            </a:pPr>
            <a:endParaRPr lang="en-US">
              <a:solidFill>
                <a:schemeClr val="tx1"/>
              </a:solidFill>
              <a:latin typeface="Times New Roman" panose="02020603050405020304" pitchFamily="18" charset="0"/>
              <a:cs typeface="Times New Roman" panose="02020603050405020304" pitchFamily="18" charset="0"/>
            </a:endParaRPr>
          </a:p>
          <a:p>
            <a:pPr marL="457200" indent="-457200">
              <a:lnSpc>
                <a:spcPct val="120000"/>
              </a:lnSpc>
              <a:spcBef>
                <a:spcPts val="600"/>
              </a:spcBef>
              <a:spcAft>
                <a:spcPts val="0"/>
              </a:spcAft>
              <a:buFont typeface="Arial" panose="020B0604020202020204" pitchFamily="34" charset="0"/>
              <a:buChar char="•"/>
              <a:defRPr/>
            </a:pPr>
            <a:r>
              <a:rPr lang="en-US">
                <a:solidFill>
                  <a:schemeClr val="tx1"/>
                </a:solidFill>
                <a:latin typeface="Times New Roman" panose="02020603050405020304" pitchFamily="18" charset="0"/>
                <a:cs typeface="Times New Roman" panose="02020603050405020304" pitchFamily="18" charset="0"/>
              </a:rPr>
              <a:t>Complete application submitted as an excel document</a:t>
            </a:r>
          </a:p>
          <a:p>
            <a:pPr marL="457200" indent="-457200">
              <a:lnSpc>
                <a:spcPct val="120000"/>
              </a:lnSpc>
              <a:spcBef>
                <a:spcPts val="600"/>
              </a:spcBef>
              <a:spcAft>
                <a:spcPts val="0"/>
              </a:spcAft>
              <a:buFont typeface="Arial" panose="020B0604020202020204" pitchFamily="34" charset="0"/>
              <a:buChar char="•"/>
              <a:defRPr/>
            </a:pPr>
            <a:r>
              <a:rPr lang="en-US">
                <a:solidFill>
                  <a:schemeClr val="tx1"/>
                </a:solidFill>
                <a:latin typeface="Times New Roman" panose="02020603050405020304" pitchFamily="18" charset="0"/>
                <a:cs typeface="Times New Roman" panose="02020603050405020304" pitchFamily="18" charset="0"/>
              </a:rPr>
              <a:t>Signature page submitted as a PDF	</a:t>
            </a:r>
          </a:p>
          <a:p>
            <a:pPr marL="457200" indent="-457200">
              <a:lnSpc>
                <a:spcPct val="120000"/>
              </a:lnSpc>
              <a:spcBef>
                <a:spcPts val="600"/>
              </a:spcBef>
              <a:spcAft>
                <a:spcPts val="0"/>
              </a:spcAft>
              <a:buFont typeface="Arial" panose="020B0604020202020204" pitchFamily="34" charset="0"/>
              <a:buChar char="•"/>
              <a:defRPr/>
            </a:pPr>
            <a:r>
              <a:rPr lang="en-US">
                <a:solidFill>
                  <a:schemeClr val="tx1"/>
                </a:solidFill>
                <a:latin typeface="Times New Roman" panose="02020603050405020304" pitchFamily="18" charset="0"/>
                <a:cs typeface="Times New Roman" panose="02020603050405020304" pitchFamily="18" charset="0"/>
              </a:rPr>
              <a:t>Certificate of Insurance (COI) with current coverage	</a:t>
            </a:r>
          </a:p>
          <a:p>
            <a:pPr marL="457200" indent="-457200">
              <a:lnSpc>
                <a:spcPct val="120000"/>
              </a:lnSpc>
              <a:spcBef>
                <a:spcPts val="600"/>
              </a:spcBef>
              <a:spcAft>
                <a:spcPts val="0"/>
              </a:spcAft>
              <a:buFont typeface="Arial" panose="020B0604020202020204" pitchFamily="34" charset="0"/>
              <a:buChar char="•"/>
              <a:defRPr/>
            </a:pPr>
            <a:r>
              <a:rPr lang="en-US">
                <a:solidFill>
                  <a:schemeClr val="tx1"/>
                </a:solidFill>
                <a:latin typeface="Times New Roman" panose="02020603050405020304" pitchFamily="18" charset="0"/>
                <a:cs typeface="Times New Roman" panose="02020603050405020304" pitchFamily="18" charset="0"/>
              </a:rPr>
              <a:t>Supporting documentation as required on the following slides, based on your proposed project</a:t>
            </a:r>
          </a:p>
          <a:p>
            <a:pPr marL="0" indent="0">
              <a:lnSpc>
                <a:spcPct val="120000"/>
              </a:lnSpc>
              <a:spcBef>
                <a:spcPts val="0"/>
              </a:spcBef>
              <a:spcAft>
                <a:spcPts val="0"/>
              </a:spcAft>
              <a:buNone/>
              <a:defRPr/>
            </a:pPr>
            <a:endParaRPr lang="en-US" sz="2300">
              <a:solidFill>
                <a:schemeClr val="tx1"/>
              </a:solidFill>
              <a:latin typeface="Times New Roman" panose="02020603050405020304" pitchFamily="18" charset="0"/>
              <a:cs typeface="Times New Roman" panose="02020603050405020304" pitchFamily="18" charset="0"/>
            </a:endParaRPr>
          </a:p>
          <a:p>
            <a:pPr marL="0" indent="0" algn="ctr">
              <a:lnSpc>
                <a:spcPct val="120000"/>
              </a:lnSpc>
              <a:spcBef>
                <a:spcPts val="0"/>
              </a:spcBef>
              <a:spcAft>
                <a:spcPts val="0"/>
              </a:spcAft>
              <a:buNone/>
              <a:defRPr/>
            </a:pPr>
            <a:r>
              <a:rPr lang="en-US" sz="3100" b="1">
                <a:solidFill>
                  <a:schemeClr val="tx1"/>
                </a:solidFill>
                <a:latin typeface="Times New Roman" panose="02020603050405020304" pitchFamily="18" charset="0"/>
                <a:cs typeface="Times New Roman" panose="02020603050405020304" pitchFamily="18" charset="0"/>
              </a:rPr>
              <a:t>AND</a:t>
            </a:r>
          </a:p>
        </p:txBody>
      </p:sp>
    </p:spTree>
    <p:extLst>
      <p:ext uri="{BB962C8B-B14F-4D97-AF65-F5344CB8AC3E}">
        <p14:creationId xmlns:p14="http://schemas.microsoft.com/office/powerpoint/2010/main" val="2302267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00796640"/>
              </p:ext>
            </p:extLst>
          </p:nvPr>
        </p:nvGraphicFramePr>
        <p:xfrm>
          <a:off x="301256" y="223283"/>
          <a:ext cx="11589488" cy="5975077"/>
        </p:xfrm>
        <a:graphic>
          <a:graphicData uri="http://schemas.openxmlformats.org/drawingml/2006/table">
            <a:tbl>
              <a:tblPr firstRow="1" firstCol="1" bandRow="1">
                <a:tableStyleId>{C083E6E3-FA7D-4D7B-A595-EF9225AFEA82}</a:tableStyleId>
              </a:tblPr>
              <a:tblGrid>
                <a:gridCol w="4103892">
                  <a:extLst>
                    <a:ext uri="{9D8B030D-6E8A-4147-A177-3AD203B41FA5}">
                      <a16:colId xmlns:a16="http://schemas.microsoft.com/office/drawing/2014/main" val="2732310501"/>
                    </a:ext>
                  </a:extLst>
                </a:gridCol>
                <a:gridCol w="7485596">
                  <a:extLst>
                    <a:ext uri="{9D8B030D-6E8A-4147-A177-3AD203B41FA5}">
                      <a16:colId xmlns:a16="http://schemas.microsoft.com/office/drawing/2014/main" val="3355627010"/>
                    </a:ext>
                  </a:extLst>
                </a:gridCol>
              </a:tblGrid>
              <a:tr h="237343">
                <a:tc>
                  <a:txBody>
                    <a:bodyPr/>
                    <a:lstStyle/>
                    <a:p>
                      <a:pPr marL="0" marR="0">
                        <a:spcBef>
                          <a:spcPts val="0"/>
                        </a:spcBef>
                        <a:spcAft>
                          <a:spcPts val="0"/>
                        </a:spcAft>
                      </a:pPr>
                      <a:r>
                        <a:rPr lang="en-US" sz="1600" b="1" i="0">
                          <a:effectLst/>
                          <a:latin typeface="Times New Roman" panose="02020603050405020304" pitchFamily="18" charset="0"/>
                          <a:cs typeface="Times New Roman" panose="02020603050405020304" pitchFamily="18" charset="0"/>
                        </a:rPr>
                        <a:t>If</a:t>
                      </a:r>
                      <a:r>
                        <a:rPr lang="en-US" sz="1600" b="0" i="0">
                          <a:effectLst/>
                          <a:latin typeface="Times New Roman" panose="02020603050405020304" pitchFamily="18" charset="0"/>
                          <a:cs typeface="Times New Roman" panose="02020603050405020304" pitchFamily="18" charset="0"/>
                        </a:rPr>
                        <a:t> </a:t>
                      </a:r>
                      <a:r>
                        <a:rPr lang="en-US" sz="1600" b="1" i="0">
                          <a:effectLst/>
                          <a:latin typeface="Times New Roman" panose="02020603050405020304" pitchFamily="18" charset="0"/>
                          <a:cs typeface="Times New Roman" panose="02020603050405020304" pitchFamily="18" charset="0"/>
                        </a:rPr>
                        <a:t>your project…</a:t>
                      </a:r>
                      <a:endParaRPr lang="en-US" sz="1600" b="1" i="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a:spcBef>
                          <a:spcPts val="0"/>
                        </a:spcBef>
                        <a:spcAft>
                          <a:spcPts val="0"/>
                        </a:spcAft>
                      </a:pPr>
                      <a:r>
                        <a:rPr lang="en-US" sz="1600">
                          <a:effectLst/>
                          <a:latin typeface="Times New Roman" panose="02020603050405020304" pitchFamily="18" charset="0"/>
                          <a:cs typeface="Times New Roman" panose="02020603050405020304" pitchFamily="18" charset="0"/>
                        </a:rPr>
                        <a:t>You must provide the following:</a:t>
                      </a: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900631113"/>
                  </a:ext>
                </a:extLst>
              </a:tr>
              <a:tr h="1246051">
                <a:tc>
                  <a:txBody>
                    <a:bodyPr/>
                    <a:lstStyle/>
                    <a:p>
                      <a:pPr marL="0" marR="0">
                        <a:spcBef>
                          <a:spcPts val="0"/>
                        </a:spcBef>
                        <a:spcAft>
                          <a:spcPts val="0"/>
                        </a:spcAft>
                      </a:pPr>
                      <a:r>
                        <a:rPr lang="en-US" sz="1200" b="0" i="1">
                          <a:effectLst/>
                          <a:latin typeface="Times New Roman" panose="02020603050405020304" pitchFamily="18" charset="0"/>
                          <a:ea typeface="Times New Roman" panose="02020603050405020304" pitchFamily="18" charset="0"/>
                          <a:cs typeface="Times New Roman" panose="02020603050405020304" pitchFamily="18" charset="0"/>
                        </a:rPr>
                        <a:t>is too large for your agency to accomplish in a reimbursement (after-the-fact) in arrears of expenses, you may request pre-payment on a “Limited Cash Advance” basis.</a:t>
                      </a:r>
                      <a:endParaRPr lang="en-US" sz="12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r>
                        <a:rPr lang="en-US" sz="1200">
                          <a:effectLst/>
                          <a:latin typeface="Times New Roman" panose="02020603050405020304" pitchFamily="18" charset="0"/>
                          <a:cs typeface="Times New Roman" panose="02020603050405020304" pitchFamily="18" charset="0"/>
                        </a:rPr>
                        <a:t>A copy of agency’s Cash Advance Policy must be included in the application </a:t>
                      </a:r>
                      <a:r>
                        <a:rPr lang="en-US" sz="1200" u="sng">
                          <a:effectLst/>
                          <a:latin typeface="Times New Roman" panose="02020603050405020304" pitchFamily="18" charset="0"/>
                          <a:cs typeface="Times New Roman" panose="02020603050405020304" pitchFamily="18" charset="0"/>
                        </a:rPr>
                        <a:t>AND </a:t>
                      </a:r>
                      <a:r>
                        <a:rPr lang="en-US" sz="1200" kern="1200">
                          <a:solidFill>
                            <a:schemeClr val="tx1"/>
                          </a:solidFill>
                          <a:effectLst/>
                          <a:latin typeface="Times New Roman" panose="02020603050405020304" pitchFamily="18" charset="0"/>
                          <a:ea typeface="+mn-ea"/>
                          <a:cs typeface="Times New Roman" panose="02020603050405020304" pitchFamily="18" charset="0"/>
                        </a:rPr>
                        <a:t>your Agency’s cash advance policy must meet the following requirement: </a:t>
                      </a:r>
                      <a:endParaRPr lang="en-US" sz="1200">
                        <a:effectLst/>
                        <a:latin typeface="Times New Roman" panose="02020603050405020304" pitchFamily="18" charset="0"/>
                        <a:cs typeface="Times New Roman" panose="02020603050405020304" pitchFamily="18" charset="0"/>
                      </a:endParaRPr>
                    </a:p>
                    <a:p>
                      <a:r>
                        <a:rPr lang="en-US" sz="1200">
                          <a:effectLst/>
                          <a:latin typeface="Times New Roman" panose="02020603050405020304" pitchFamily="18" charset="0"/>
                          <a:cs typeface="Times New Roman" panose="02020603050405020304" pitchFamily="18" charset="0"/>
                        </a:rPr>
                        <a:t> </a:t>
                      </a:r>
                    </a:p>
                    <a:p>
                      <a:r>
                        <a:rPr lang="en-US" sz="1200" kern="1200">
                          <a:solidFill>
                            <a:schemeClr val="tx1"/>
                          </a:solidFill>
                          <a:effectLst/>
                          <a:latin typeface="Times New Roman" panose="02020603050405020304" pitchFamily="18" charset="0"/>
                          <a:ea typeface="+mn-ea"/>
                          <a:cs typeface="Times New Roman" panose="02020603050405020304" pitchFamily="18" charset="0"/>
                        </a:rPr>
                        <a:t>A subrecipient must have procedures in place to be compliant with 2 CFR 200.305 as well as 15 USC 1601 Electronic Fund Transfer Act. The subrecipient must deposit cash advance in an interest-bearing account (with some regulatory exceptions) and report any federal grant interest annually to the U.S. Department of Human Services, Payment Management Division.</a:t>
                      </a:r>
                      <a:r>
                        <a:rPr lang="en-US" sz="1200">
                          <a:effectLst/>
                        </a:rPr>
                        <a:t>	</a:t>
                      </a: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7615448"/>
                  </a:ext>
                </a:extLst>
              </a:tr>
              <a:tr h="1867786">
                <a:tc>
                  <a:txBody>
                    <a:bodyPr/>
                    <a:lstStyle/>
                    <a:p>
                      <a:pPr marL="0" marR="0">
                        <a:spcBef>
                          <a:spcPts val="0"/>
                        </a:spcBef>
                        <a:spcAft>
                          <a:spcPts val="0"/>
                        </a:spcAft>
                      </a:pPr>
                      <a:r>
                        <a:rPr lang="en-US" sz="1200" b="0" i="1">
                          <a:effectLst/>
                          <a:latin typeface="Times New Roman" panose="02020603050405020304" pitchFamily="18" charset="0"/>
                          <a:cs typeface="Times New Roman" panose="02020603050405020304" pitchFamily="18" charset="0"/>
                        </a:rPr>
                        <a:t>is requesting equipment</a:t>
                      </a:r>
                      <a:endParaRPr lang="en-US" sz="1200" b="0" i="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lvl="0" indent="-228600">
                        <a:buFont typeface="+mj-lt"/>
                        <a:buAutoNum type="arabicPeriod"/>
                      </a:pPr>
                      <a:r>
                        <a:rPr lang="en-US" sz="1200" kern="1200">
                          <a:solidFill>
                            <a:schemeClr val="tx1"/>
                          </a:solidFill>
                          <a:effectLst/>
                          <a:latin typeface="Times New Roman" panose="02020603050405020304" pitchFamily="18" charset="0"/>
                          <a:ea typeface="+mn-ea"/>
                          <a:cs typeface="Times New Roman" panose="02020603050405020304" pitchFamily="18" charset="0"/>
                        </a:rPr>
                        <a:t>Three (3) quotes must be submitted for all single items valued at more than $100.00 per unit.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a:solidFill>
                            <a:schemeClr val="tx1"/>
                          </a:solidFill>
                          <a:effectLst/>
                          <a:latin typeface="Times New Roman" panose="02020603050405020304" pitchFamily="18" charset="0"/>
                          <a:ea typeface="+mn-ea"/>
                          <a:cs typeface="Times New Roman" panose="02020603050405020304" pitchFamily="18" charset="0"/>
                        </a:rPr>
                        <a:t>Geographical preference and/or sole source will not be sufficient.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a:solidFill>
                            <a:schemeClr val="tx1"/>
                          </a:solidFill>
                          <a:effectLst/>
                          <a:latin typeface="Times New Roman" panose="02020603050405020304" pitchFamily="18" charset="0"/>
                          <a:ea typeface="+mn-ea"/>
                          <a:cs typeface="Times New Roman" panose="02020603050405020304" pitchFamily="18" charset="0"/>
                        </a:rPr>
                        <a:t>Code of Federal Regulations, </a:t>
                      </a:r>
                      <a:r>
                        <a:rPr lang="en-US" sz="1200" u="sng" kern="1200">
                          <a:solidFill>
                            <a:schemeClr val="tx1"/>
                          </a:solidFill>
                          <a:effectLst/>
                          <a:latin typeface="Times New Roman" panose="02020603050405020304" pitchFamily="18" charset="0"/>
                          <a:ea typeface="+mn-ea"/>
                          <a:cs typeface="Times New Roman" panose="02020603050405020304" pitchFamily="18" charset="0"/>
                          <a:hlinkClick r:id="rId2"/>
                        </a:rPr>
                        <a:t>2 CFR parts 317-319</a:t>
                      </a:r>
                      <a:r>
                        <a:rPr lang="en-US" sz="1200" kern="1200">
                          <a:solidFill>
                            <a:schemeClr val="tx1"/>
                          </a:solidFill>
                          <a:effectLst/>
                          <a:latin typeface="Times New Roman" panose="02020603050405020304" pitchFamily="18" charset="0"/>
                          <a:ea typeface="+mn-ea"/>
                          <a:cs typeface="Times New Roman" panose="02020603050405020304" pitchFamily="18" charset="0"/>
                        </a:rPr>
                        <a:t>, requires full and open competition while procuring grant-funded equipment. Please refer to the Procurement Standards guidance included ensure compliance.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a:solidFill>
                            <a:schemeClr val="tx1"/>
                          </a:solidFill>
                          <a:effectLst/>
                          <a:latin typeface="Times New Roman" panose="02020603050405020304" pitchFamily="18" charset="0"/>
                          <a:ea typeface="+mn-ea"/>
                          <a:cs typeface="Times New Roman" panose="02020603050405020304" pitchFamily="18" charset="0"/>
                        </a:rPr>
                        <a:t>If (3) quotes are not provided, the applicant must explain the reason why three quotes were not submitted.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kern="1200">
                          <a:solidFill>
                            <a:schemeClr val="tx1"/>
                          </a:solidFill>
                          <a:effectLst/>
                          <a:latin typeface="Times New Roman" panose="02020603050405020304" pitchFamily="18" charset="0"/>
                          <a:ea typeface="+mn-ea"/>
                          <a:cs typeface="Times New Roman" panose="02020603050405020304" pitchFamily="18" charset="0"/>
                        </a:rPr>
                        <a:t>Equipment must be listed on the </a:t>
                      </a:r>
                      <a:r>
                        <a:rPr lang="en-US" sz="1200" u="sng" kern="1200">
                          <a:solidFill>
                            <a:schemeClr val="tx1"/>
                          </a:solidFill>
                          <a:effectLst/>
                          <a:latin typeface="Times New Roman" panose="02020603050405020304" pitchFamily="18" charset="0"/>
                          <a:ea typeface="+mn-ea"/>
                          <a:cs typeface="Times New Roman" panose="02020603050405020304" pitchFamily="18" charset="0"/>
                          <a:hlinkClick r:id="rId3"/>
                        </a:rPr>
                        <a:t>DHS Authorized Equipment List (AEL)</a:t>
                      </a:r>
                      <a:r>
                        <a:rPr lang="en-US" sz="1200" kern="1200">
                          <a:solidFill>
                            <a:schemeClr val="tx1"/>
                          </a:solidFill>
                          <a:effectLst/>
                          <a:latin typeface="Times New Roman" panose="02020603050405020304" pitchFamily="18" charset="0"/>
                          <a:ea typeface="+mn-ea"/>
                          <a:cs typeface="Times New Roman" panose="02020603050405020304" pitchFamily="18" charset="0"/>
                        </a:rPr>
                        <a:t> and State Homeland Security Program must be listed under “FEMA Related Grant Programs.  The applicant must indicate in their application the Authorized Equipment List number of any requested equipment., etc. </a:t>
                      </a:r>
                    </a:p>
                    <a:p>
                      <a:pPr marL="685800" marR="0" lvl="1" indent="-228600" algn="l" defTabSz="914400" rtl="0" eaLnBrk="1" fontAlgn="auto" latinLnBrk="0" hangingPunct="1">
                        <a:lnSpc>
                          <a:spcPct val="100000"/>
                        </a:lnSpc>
                        <a:spcBef>
                          <a:spcPts val="0"/>
                        </a:spcBef>
                        <a:spcAft>
                          <a:spcPts val="0"/>
                        </a:spcAft>
                        <a:buClrTx/>
                        <a:buSzTx/>
                        <a:buFont typeface="+mj-lt"/>
                        <a:buAutoNum type="alphaLcParenR"/>
                        <a:tabLst/>
                        <a:defRPr/>
                      </a:pPr>
                      <a:r>
                        <a:rPr lang="en-US" sz="1200" kern="1200">
                          <a:solidFill>
                            <a:schemeClr val="tx1"/>
                          </a:solidFill>
                          <a:effectLst/>
                          <a:latin typeface="Times New Roman" panose="02020603050405020304" pitchFamily="18" charset="0"/>
                          <a:ea typeface="+mn-ea"/>
                          <a:cs typeface="Times New Roman" panose="02020603050405020304" pitchFamily="18" charset="0"/>
                        </a:rPr>
                        <a:t>Please note limitations may exist. Pay attention to the section entitled “Grant Notes” for any specific limitations, uses, requirements, waivers, etc.  If applicable, additional documentation may be needed. </a:t>
                      </a:r>
                      <a:r>
                        <a:rPr lang="en-US"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71188698"/>
                  </a:ext>
                </a:extLst>
              </a:tr>
              <a:tr h="245435">
                <a:tc>
                  <a:txBody>
                    <a:bodyPr/>
                    <a:lstStyle/>
                    <a:p>
                      <a:pPr marL="0" marR="0">
                        <a:spcBef>
                          <a:spcPts val="0"/>
                        </a:spcBef>
                        <a:spcAft>
                          <a:spcPts val="0"/>
                        </a:spcAft>
                      </a:pPr>
                      <a:r>
                        <a:rPr lang="en-US" sz="1200" b="0" i="1">
                          <a:effectLst/>
                          <a:latin typeface="Times New Roman" panose="02020603050405020304" pitchFamily="18" charset="0"/>
                          <a:cs typeface="Times New Roman" panose="02020603050405020304" pitchFamily="18" charset="0"/>
                        </a:rPr>
                        <a:t>is requesting Overtime or Backfill</a:t>
                      </a:r>
                      <a:endParaRPr lang="en-US" sz="1200" b="0" i="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A current pay chart identifying base and overtime rates.</a:t>
                      </a:r>
                    </a:p>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94144799"/>
                  </a:ext>
                </a:extLst>
              </a:tr>
              <a:tr h="282826">
                <a:tc>
                  <a:txBody>
                    <a:bodyPr/>
                    <a:lstStyle/>
                    <a:p>
                      <a:pPr marL="0" marR="0">
                        <a:spcBef>
                          <a:spcPts val="0"/>
                        </a:spcBef>
                        <a:spcAft>
                          <a:spcPts val="0"/>
                        </a:spcAft>
                      </a:pPr>
                      <a:r>
                        <a:rPr lang="en-US" sz="1200" b="0" i="1">
                          <a:effectLst/>
                          <a:latin typeface="Times New Roman" panose="02020603050405020304" pitchFamily="18" charset="0"/>
                          <a:cs typeface="Times New Roman" panose="02020603050405020304" pitchFamily="18" charset="0"/>
                        </a:rPr>
                        <a:t>is requesting a vendor-offered training</a:t>
                      </a:r>
                      <a:endParaRPr lang="en-US" sz="1200" b="0" i="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Times New Roman" panose="02020603050405020304" pitchFamily="18" charset="0"/>
                          <a:ea typeface="+mn-ea"/>
                          <a:cs typeface="Times New Roman" panose="02020603050405020304" pitchFamily="18" charset="0"/>
                        </a:rPr>
                        <a:t>A vendor provided course description or syllabus and quotes as required by your organizations’ procurement policy.</a:t>
                      </a: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37326286"/>
                  </a:ext>
                </a:extLst>
              </a:tr>
              <a:tr h="534022">
                <a:tc>
                  <a:txBody>
                    <a:bodyPr/>
                    <a:lstStyle/>
                    <a:p>
                      <a:pPr marL="0" marR="0">
                        <a:spcBef>
                          <a:spcPts val="0"/>
                        </a:spcBef>
                        <a:spcAft>
                          <a:spcPts val="0"/>
                        </a:spcAft>
                      </a:pPr>
                      <a:r>
                        <a:rPr lang="en-US" sz="1200" b="0" i="1">
                          <a:effectLst/>
                          <a:latin typeface="Times New Roman" panose="02020603050405020304" pitchFamily="18" charset="0"/>
                          <a:cs typeface="Times New Roman" panose="02020603050405020304" pitchFamily="18" charset="0"/>
                        </a:rPr>
                        <a:t>is requesting communications equipment</a:t>
                      </a:r>
                      <a:endParaRPr lang="en-US" sz="1200" b="0" i="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Current FCC License and documentation that the applicant has coordinated with the Statewide Interoperability Coordinator (</a:t>
                      </a:r>
                      <a:r>
                        <a:rPr lang="en-US" sz="1200" u="sng">
                          <a:effectLst/>
                          <a:latin typeface="Times New Roman" panose="02020603050405020304" pitchFamily="18" charset="0"/>
                          <a:cs typeface="Times New Roman" panose="02020603050405020304" pitchFamily="18" charset="0"/>
                          <a:hlinkClick r:id="rId4"/>
                        </a:rPr>
                        <a:t>Terry.LaValley@vermont.gov</a:t>
                      </a:r>
                      <a:r>
                        <a:rPr lang="en-US" sz="1200">
                          <a:effectLst/>
                          <a:latin typeface="Times New Roman" panose="02020603050405020304" pitchFamily="18" charset="0"/>
                          <a:cs typeface="Times New Roman" panose="02020603050405020304" pitchFamily="18" charset="0"/>
                        </a:rPr>
                        <a:t>) </a:t>
                      </a:r>
                    </a:p>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70876758"/>
                  </a:ext>
                </a:extLst>
              </a:tr>
              <a:tr h="654545">
                <a:tc>
                  <a:txBody>
                    <a:bodyPr/>
                    <a:lstStyle/>
                    <a:p>
                      <a:pPr marL="0" marR="0">
                        <a:spcBef>
                          <a:spcPts val="0"/>
                        </a:spcBef>
                        <a:spcAft>
                          <a:spcPts val="0"/>
                        </a:spcAft>
                      </a:pPr>
                      <a:r>
                        <a:rPr lang="en-US" sz="1200" b="0" i="1">
                          <a:effectLst/>
                          <a:latin typeface="Times New Roman" panose="02020603050405020304" pitchFamily="18" charset="0"/>
                          <a:cs typeface="Times New Roman" panose="02020603050405020304" pitchFamily="18" charset="0"/>
                        </a:rPr>
                        <a:t>is requesting an increase in the quantity of HSGP-funded equipment already owned by the applicant.  </a:t>
                      </a:r>
                      <a:endParaRPr lang="en-US" sz="1200" b="0" i="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Completed Homeland Security Grant Program (HSGP) Property Records List. A template for the Property Records List can be found by accessing the following link: </a:t>
                      </a:r>
                      <a:r>
                        <a:rPr lang="en-US" sz="1200" u="sng">
                          <a:effectLst/>
                          <a:latin typeface="Times New Roman" panose="02020603050405020304" pitchFamily="18" charset="0"/>
                          <a:cs typeface="Times New Roman" panose="02020603050405020304" pitchFamily="18" charset="0"/>
                          <a:hlinkClick r:id="rId5"/>
                        </a:rPr>
                        <a:t>https://hsu.vermont.gov/homeland-security-unit/funding-opportunities/faq</a:t>
                      </a:r>
                      <a:r>
                        <a:rPr lang="en-US" sz="1200" u="sng">
                          <a:effectLst/>
                          <a:latin typeface="Times New Roman" panose="02020603050405020304" pitchFamily="18" charset="0"/>
                          <a:cs typeface="Times New Roman" panose="02020603050405020304" pitchFamily="18" charset="0"/>
                        </a:rPr>
                        <a:t> </a:t>
                      </a:r>
                    </a:p>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Note: replacement equipment will not be funded.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151887"/>
                  </a:ext>
                </a:extLst>
              </a:tr>
              <a:tr h="356014">
                <a:tc>
                  <a:txBody>
                    <a:bodyPr/>
                    <a:lstStyle/>
                    <a:p>
                      <a:pPr marL="0" marR="0">
                        <a:spcBef>
                          <a:spcPts val="0"/>
                        </a:spcBef>
                        <a:spcAft>
                          <a:spcPts val="0"/>
                        </a:spcAft>
                      </a:pPr>
                      <a:r>
                        <a:rPr lang="en-US" sz="1200" b="0" i="1">
                          <a:effectLst/>
                          <a:latin typeface="Times New Roman" panose="02020603050405020304" pitchFamily="18" charset="0"/>
                          <a:cs typeface="Times New Roman" panose="02020603050405020304" pitchFamily="18" charset="0"/>
                        </a:rPr>
                        <a:t>is requesting items to be assigned or used by individual members of the department/ agency</a:t>
                      </a:r>
                      <a:endParaRPr lang="en-US" sz="1200" b="0" i="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Personnel roster must be provided including name, rank and call number.	</a:t>
                      </a: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39440973"/>
                  </a:ext>
                </a:extLst>
              </a:tr>
              <a:tr h="356014">
                <a:tc>
                  <a:txBody>
                    <a:bodyPr/>
                    <a:lstStyle/>
                    <a:p>
                      <a:pPr marL="0" marR="0">
                        <a:spcBef>
                          <a:spcPts val="0"/>
                        </a:spcBef>
                        <a:spcAft>
                          <a:spcPts val="0"/>
                        </a:spcAft>
                      </a:pPr>
                      <a:r>
                        <a:rPr lang="en-US" sz="1200" b="0" i="1">
                          <a:effectLst/>
                          <a:latin typeface="Times New Roman" panose="02020603050405020304" pitchFamily="18" charset="0"/>
                          <a:cs typeface="Times New Roman" panose="02020603050405020304" pitchFamily="18" charset="0"/>
                        </a:rPr>
                        <a:t>is requesting items to be assigned to a vehicle</a:t>
                      </a:r>
                      <a:endParaRPr lang="en-US" sz="1200" b="0" i="1">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Complete department vehicle roster must be provided, including vehicle plate number and use.</a:t>
                      </a:r>
                    </a:p>
                    <a:p>
                      <a:pPr marL="0" marR="0">
                        <a:spcBef>
                          <a:spcPts val="0"/>
                        </a:spcBef>
                        <a:spcAft>
                          <a:spcPts val="0"/>
                        </a:spcAft>
                      </a:pPr>
                      <a:endParaRPr lang="en-US"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18843806"/>
                  </a:ext>
                </a:extLst>
              </a:tr>
            </a:tbl>
          </a:graphicData>
        </a:graphic>
      </p:graphicFrame>
    </p:spTree>
    <p:extLst>
      <p:ext uri="{BB962C8B-B14F-4D97-AF65-F5344CB8AC3E}">
        <p14:creationId xmlns:p14="http://schemas.microsoft.com/office/powerpoint/2010/main" val="425698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CA665F8-4141-40D2-9ED1-61E8644819A1}"/>
              </a:ext>
            </a:extLst>
          </p:cNvPr>
          <p:cNvGraphicFramePr>
            <a:graphicFrameLocks noGrp="1"/>
          </p:cNvGraphicFramePr>
          <p:nvPr>
            <p:extLst>
              <p:ext uri="{D42A27DB-BD31-4B8C-83A1-F6EECF244321}">
                <p14:modId xmlns:p14="http://schemas.microsoft.com/office/powerpoint/2010/main" val="463258310"/>
              </p:ext>
            </p:extLst>
          </p:nvPr>
        </p:nvGraphicFramePr>
        <p:xfrm>
          <a:off x="99237" y="85060"/>
          <a:ext cx="11993526" cy="6139352"/>
        </p:xfrm>
        <a:graphic>
          <a:graphicData uri="http://schemas.openxmlformats.org/drawingml/2006/table">
            <a:tbl>
              <a:tblPr firstRow="1" firstCol="1" bandRow="1">
                <a:tableStyleId>{C083E6E3-FA7D-4D7B-A595-EF9225AFEA82}</a:tableStyleId>
              </a:tblPr>
              <a:tblGrid>
                <a:gridCol w="4246963">
                  <a:extLst>
                    <a:ext uri="{9D8B030D-6E8A-4147-A177-3AD203B41FA5}">
                      <a16:colId xmlns:a16="http://schemas.microsoft.com/office/drawing/2014/main" val="925072781"/>
                    </a:ext>
                  </a:extLst>
                </a:gridCol>
                <a:gridCol w="7746563">
                  <a:extLst>
                    <a:ext uri="{9D8B030D-6E8A-4147-A177-3AD203B41FA5}">
                      <a16:colId xmlns:a16="http://schemas.microsoft.com/office/drawing/2014/main" val="4189579995"/>
                    </a:ext>
                  </a:extLst>
                </a:gridCol>
              </a:tblGrid>
              <a:tr h="178514">
                <a:tc>
                  <a:txBody>
                    <a:bodyPr/>
                    <a:lstStyle/>
                    <a:p>
                      <a:pPr marL="0" marR="0">
                        <a:spcBef>
                          <a:spcPts val="0"/>
                        </a:spcBef>
                        <a:spcAft>
                          <a:spcPts val="0"/>
                        </a:spcAft>
                      </a:pPr>
                      <a:r>
                        <a:rPr lang="en-US" sz="1200" b="1" i="0">
                          <a:effectLst/>
                          <a:latin typeface="Times New Roman" panose="02020603050405020304" pitchFamily="18" charset="0"/>
                          <a:cs typeface="Times New Roman" panose="02020603050405020304" pitchFamily="18" charset="0"/>
                        </a:rPr>
                        <a:t>If</a:t>
                      </a:r>
                      <a:r>
                        <a:rPr lang="en-US" sz="1200" b="0" i="0">
                          <a:effectLst/>
                          <a:latin typeface="Times New Roman" panose="02020603050405020304" pitchFamily="18" charset="0"/>
                          <a:cs typeface="Times New Roman" panose="02020603050405020304" pitchFamily="18" charset="0"/>
                        </a:rPr>
                        <a:t> </a:t>
                      </a:r>
                      <a:r>
                        <a:rPr lang="en-US" sz="1200" b="1" i="0">
                          <a:effectLst/>
                          <a:latin typeface="Times New Roman" panose="02020603050405020304" pitchFamily="18" charset="0"/>
                          <a:cs typeface="Times New Roman" panose="02020603050405020304" pitchFamily="18" charset="0"/>
                        </a:rPr>
                        <a:t>your project…</a:t>
                      </a:r>
                      <a:endParaRPr lang="en-US" sz="1200" b="1" i="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a:spcBef>
                          <a:spcPts val="0"/>
                        </a:spcBef>
                        <a:spcAft>
                          <a:spcPts val="0"/>
                        </a:spcAft>
                      </a:pPr>
                      <a:r>
                        <a:rPr lang="en-US" sz="1200">
                          <a:effectLst/>
                          <a:latin typeface="Times New Roman" panose="02020603050405020304" pitchFamily="18" charset="0"/>
                          <a:cs typeface="Times New Roman" panose="02020603050405020304" pitchFamily="18" charset="0"/>
                        </a:rPr>
                        <a:t>You must provide the following:</a:t>
                      </a:r>
                    </a:p>
                  </a:txBody>
                  <a:tcPr marL="33416" marR="334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523507506"/>
                  </a:ext>
                </a:extLst>
              </a:tr>
              <a:tr h="5956472">
                <a:tc>
                  <a:txBody>
                    <a:bodyPr/>
                    <a:lstStyle/>
                    <a:p>
                      <a:pPr marL="0" marR="0">
                        <a:spcBef>
                          <a:spcPts val="0"/>
                        </a:spcBef>
                        <a:spcAft>
                          <a:spcPts val="0"/>
                        </a:spcAft>
                      </a:pPr>
                      <a:endParaRPr lang="en-US" sz="1200" b="0" i="1" kern="1200">
                        <a:solidFill>
                          <a:schemeClr val="tx1"/>
                        </a:solidFill>
                        <a:effectLst/>
                        <a:latin typeface="Times New Roman" panose="02020603050405020304" pitchFamily="18" charset="0"/>
                        <a:ea typeface="+mn-ea"/>
                        <a:cs typeface="Times New Roman" panose="02020603050405020304" pitchFamily="18" charset="0"/>
                      </a:endParaRPr>
                    </a:p>
                    <a:p>
                      <a:pPr marL="0" marR="0">
                        <a:spcBef>
                          <a:spcPts val="0"/>
                        </a:spcBef>
                        <a:spcAft>
                          <a:spcPts val="0"/>
                        </a:spcAft>
                      </a:pPr>
                      <a:r>
                        <a:rPr lang="en-US" sz="1200" b="0" i="1" kern="1200">
                          <a:solidFill>
                            <a:schemeClr val="tx1"/>
                          </a:solidFill>
                          <a:effectLst/>
                          <a:latin typeface="Times New Roman" panose="02020603050405020304" pitchFamily="18" charset="0"/>
                          <a:ea typeface="+mn-ea"/>
                          <a:cs typeface="Times New Roman" panose="02020603050405020304" pitchFamily="18" charset="0"/>
                        </a:rPr>
                        <a:t>is requesting sUAS equipment (small unmanned aircraft systems)</a:t>
                      </a:r>
                      <a:endParaRPr lang="en-US" sz="1000" b="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228600" marR="0" lvl="0" indent="-228600">
                        <a:spcBef>
                          <a:spcPts val="0"/>
                        </a:spcBef>
                        <a:spcAft>
                          <a:spcPts val="600"/>
                        </a:spcAft>
                        <a:buFont typeface="+mj-lt"/>
                        <a:buAutoNum type="arabi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Successful applicants will agree to respond immediately anywhere in the state to support other agencies responses to terror attacks, natural disasters, missing persons, criminal investigations etc. </a:t>
                      </a:r>
                    </a:p>
                    <a:p>
                      <a:pPr marL="228600" marR="0" lvl="0" indent="-228600">
                        <a:spcBef>
                          <a:spcPts val="0"/>
                        </a:spcBef>
                        <a:spcAft>
                          <a:spcPts val="600"/>
                        </a:spcAft>
                        <a:buFont typeface="+mj-lt"/>
                        <a:buAutoNum type="arabi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Applications must contain the following information:</a:t>
                      </a:r>
                    </a:p>
                    <a:p>
                      <a:pPr marL="685800" marR="0" lvl="1" indent="-228600">
                        <a:spcBef>
                          <a:spcPts val="0"/>
                        </a:spcBef>
                        <a:spcAft>
                          <a:spcPts val="600"/>
                        </a:spcAft>
                        <a:buFont typeface="+mj-lt"/>
                        <a:buAutoNum type="alphaU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Provide a detailed justification letter addressing:</a:t>
                      </a:r>
                    </a:p>
                    <a:p>
                      <a:pPr marL="1143000" marR="0" lvl="2" indent="-228600">
                        <a:spcBef>
                          <a:spcPts val="0"/>
                        </a:spcBef>
                        <a:spcAft>
                          <a:spcPts val="600"/>
                        </a:spcAft>
                        <a:buFont typeface="+mj-lt"/>
                        <a:buAutoNum type="alphaLcParenR"/>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The need for the aircraft and how the requested platform best meets that need as compared to other options;</a:t>
                      </a:r>
                    </a:p>
                    <a:p>
                      <a:pPr marL="1143000" marR="0" lvl="2" indent="-228600">
                        <a:spcBef>
                          <a:spcPts val="0"/>
                        </a:spcBef>
                        <a:spcAft>
                          <a:spcPts val="600"/>
                        </a:spcAft>
                        <a:buFont typeface="+mj-lt"/>
                        <a:buAutoNum type="alphaLcParenR"/>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How the requested aircraft fits into the State integrated operational plans; </a:t>
                      </a:r>
                    </a:p>
                    <a:p>
                      <a:pPr marL="1143000" marR="0" lvl="2" indent="-228600">
                        <a:spcBef>
                          <a:spcPts val="0"/>
                        </a:spcBef>
                        <a:spcAft>
                          <a:spcPts val="600"/>
                        </a:spcAft>
                        <a:buFont typeface="+mj-lt"/>
                        <a:buAutoNum type="alphaLcParenR"/>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Types of terrorism incident response and prevention equipment with which the requested aircraft will be outfitted; </a:t>
                      </a:r>
                    </a:p>
                    <a:p>
                      <a:pPr marL="1143000" marR="0" lvl="2" indent="-228600">
                        <a:spcBef>
                          <a:spcPts val="0"/>
                        </a:spcBef>
                        <a:spcAft>
                          <a:spcPts val="600"/>
                        </a:spcAft>
                        <a:buFont typeface="+mj-lt"/>
                        <a:buAutoNum type="alphaLcParenR"/>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How the aircraft will be used operationally and which response assets will be deployed using the requested aircraft; and</a:t>
                      </a:r>
                    </a:p>
                    <a:p>
                      <a:pPr marL="1143000" marR="0" lvl="2" indent="-228600">
                        <a:spcBef>
                          <a:spcPts val="0"/>
                        </a:spcBef>
                        <a:spcAft>
                          <a:spcPts val="600"/>
                        </a:spcAft>
                        <a:buFont typeface="+mj-lt"/>
                        <a:buAutoNum type="alphaLcParenR"/>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How the aircraft will be utilized on a regular, non-emergency basis.</a:t>
                      </a:r>
                    </a:p>
                    <a:p>
                      <a:pPr marL="685800" marR="0" lvl="1" indent="-228600">
                        <a:spcBef>
                          <a:spcPts val="0"/>
                        </a:spcBef>
                        <a:spcAft>
                          <a:spcPts val="600"/>
                        </a:spcAft>
                        <a:buFont typeface="+mj-lt"/>
                        <a:buAutoNum type="alphaU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Provide copies of the policies and procedures in place to safeguard individuals’ privacy, civil rights, and civil liberties of the jurisdiction that will purchase, take title to, or otherwise use the SUAS equipment, see Presidential Memorandum: Promoting Economic Competitiveness While Safeguarding Privacy, Civil Rights, and Civil Liberties, in Domestic Use of Unmanned Aircraft Systems, issued February 20, 2015 (</a:t>
                      </a:r>
                      <a:r>
                        <a:rPr lang="en-US" sz="1125" u="sng">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hlinkClick r:id="rId2"/>
                        </a:rPr>
                        <a:t>https://obamawhitehouse.archives.gov/the-press-office/2015/02/15/presidential-memorandum-promoting-economic-competitiveness-while-safegua</a:t>
                      </a: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a:t>
                      </a:r>
                    </a:p>
                    <a:p>
                      <a:pPr marL="685800" marR="0" lvl="1" indent="-228600">
                        <a:spcBef>
                          <a:spcPts val="0"/>
                        </a:spcBef>
                        <a:spcAft>
                          <a:spcPts val="600"/>
                        </a:spcAft>
                        <a:buFont typeface="+mj-lt"/>
                        <a:buAutoNum type="alphaU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Participating agencies must have a policy that addresses the retention and use of the </a:t>
                      </a:r>
                      <a:r>
                        <a:rPr lang="en-US" sz="1125" err="1">
                          <a:effectLst/>
                          <a:latin typeface="Times New Roman" panose="02020603050405020304" pitchFamily="18" charset="0"/>
                          <a:ea typeface="Times New Roman" panose="02020603050405020304" pitchFamily="18" charset="0"/>
                          <a:cs typeface="Times New Roman" panose="02020603050405020304" pitchFamily="18" charset="0"/>
                        </a:rPr>
                        <a:t>sUAS</a:t>
                      </a: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 metadata gathered as a result of the use of </a:t>
                      </a:r>
                      <a:r>
                        <a:rPr lang="en-US" sz="1125" err="1">
                          <a:effectLst/>
                          <a:latin typeface="Times New Roman" panose="02020603050405020304" pitchFamily="18" charset="0"/>
                          <a:ea typeface="Times New Roman" panose="02020603050405020304" pitchFamily="18" charset="0"/>
                          <a:cs typeface="Times New Roman" panose="02020603050405020304" pitchFamily="18" charset="0"/>
                        </a:rPr>
                        <a:t>sUASs</a:t>
                      </a: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 associated with this project.</a:t>
                      </a:r>
                    </a:p>
                    <a:p>
                      <a:pPr marL="685800" marR="0" lvl="1" indent="-228600">
                        <a:spcBef>
                          <a:spcPts val="0"/>
                        </a:spcBef>
                        <a:spcAft>
                          <a:spcPts val="600"/>
                        </a:spcAft>
                        <a:buFont typeface="+mj-lt"/>
                        <a:buAutoNum type="alphaU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Written letter of support from authorizing authority of civilian oversight, i.e. Select Board, Town Manager etc. </a:t>
                      </a:r>
                    </a:p>
                    <a:p>
                      <a:pPr marL="685800" marR="0" lvl="1" indent="-228600">
                        <a:spcBef>
                          <a:spcPts val="0"/>
                        </a:spcBef>
                        <a:spcAft>
                          <a:spcPts val="600"/>
                        </a:spcAft>
                        <a:buFont typeface="+mj-lt"/>
                        <a:buAutoNum type="alphaU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Participating agencies must have FAA licensed operators to be qualified to receive the grant award. Agencies must keep accurate, up to date training and licensing records and agree to produce said records whenever requested by VTHSU or DHS.</a:t>
                      </a:r>
                    </a:p>
                    <a:p>
                      <a:pPr marL="228600" marR="0" lvl="0" indent="-228600">
                        <a:spcBef>
                          <a:spcPts val="0"/>
                        </a:spcBef>
                        <a:spcAft>
                          <a:spcPts val="600"/>
                        </a:spcAft>
                        <a:buFont typeface="+mj-lt"/>
                        <a:buAutoNum type="arabi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Participating agencies must follow their own records retention policy when it comes to the video obtained through the use of </a:t>
                      </a:r>
                      <a:r>
                        <a:rPr lang="en-US" sz="1125" err="1">
                          <a:effectLst/>
                          <a:latin typeface="Times New Roman" panose="02020603050405020304" pitchFamily="18" charset="0"/>
                          <a:ea typeface="Times New Roman" panose="02020603050405020304" pitchFamily="18" charset="0"/>
                          <a:cs typeface="Times New Roman" panose="02020603050405020304" pitchFamily="18" charset="0"/>
                        </a:rPr>
                        <a:t>sUASs</a:t>
                      </a: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 associated with this project.</a:t>
                      </a:r>
                    </a:p>
                    <a:p>
                      <a:pPr marL="228600" marR="0" lvl="0" indent="-228600">
                        <a:spcBef>
                          <a:spcPts val="0"/>
                        </a:spcBef>
                        <a:spcAft>
                          <a:spcPts val="600"/>
                        </a:spcAft>
                        <a:buFont typeface="+mj-lt"/>
                        <a:buAutoNum type="arabi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Participating agencies and </a:t>
                      </a:r>
                      <a:r>
                        <a:rPr lang="en-US" sz="1125" err="1">
                          <a:effectLst/>
                          <a:latin typeface="Times New Roman" panose="02020603050405020304" pitchFamily="18" charset="0"/>
                          <a:ea typeface="Times New Roman" panose="02020603050405020304" pitchFamily="18" charset="0"/>
                          <a:cs typeface="Times New Roman" panose="02020603050405020304" pitchFamily="18" charset="0"/>
                        </a:rPr>
                        <a:t>sUAS</a:t>
                      </a: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 operator must sign a Memorandum of Understanding (MOU) with the Department of Public Safety agreeing to respond anywhere within Vermont with HSGP funded equipment, when requested.</a:t>
                      </a:r>
                    </a:p>
                    <a:p>
                      <a:pPr marL="228600" marR="0" lvl="0" indent="-228600">
                        <a:spcBef>
                          <a:spcPts val="0"/>
                        </a:spcBef>
                        <a:spcAft>
                          <a:spcPts val="600"/>
                        </a:spcAft>
                        <a:buFont typeface="+mj-lt"/>
                        <a:buAutoNum type="arabicPeriod"/>
                      </a:pP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Participating law enforcement agencies must report all </a:t>
                      </a:r>
                      <a:r>
                        <a:rPr lang="en-US" sz="1125" err="1">
                          <a:effectLst/>
                          <a:latin typeface="Times New Roman" panose="02020603050405020304" pitchFamily="18" charset="0"/>
                          <a:ea typeface="Times New Roman" panose="02020603050405020304" pitchFamily="18" charset="0"/>
                          <a:cs typeface="Times New Roman" panose="02020603050405020304" pitchFamily="18" charset="0"/>
                        </a:rPr>
                        <a:t>sUAS</a:t>
                      </a:r>
                      <a:r>
                        <a:rPr lang="en-US" sz="1125">
                          <a:effectLst/>
                          <a:latin typeface="Times New Roman" panose="02020603050405020304" pitchFamily="18" charset="0"/>
                          <a:ea typeface="Times New Roman" panose="02020603050405020304" pitchFamily="18" charset="0"/>
                          <a:cs typeface="Times New Roman" panose="02020603050405020304" pitchFamily="18" charset="0"/>
                        </a:rPr>
                        <a:t> usage in accordance with the following State statute: 20 V.S.A. § 4624.</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99299139"/>
                  </a:ext>
                </a:extLst>
              </a:tr>
            </a:tbl>
          </a:graphicData>
        </a:graphic>
      </p:graphicFrame>
    </p:spTree>
    <p:extLst>
      <p:ext uri="{BB962C8B-B14F-4D97-AF65-F5344CB8AC3E}">
        <p14:creationId xmlns:p14="http://schemas.microsoft.com/office/powerpoint/2010/main" val="25957636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6063" y="313509"/>
            <a:ext cx="10168449" cy="1397124"/>
          </a:xfrm>
        </p:spPr>
        <p:txBody>
          <a:bodyPr>
            <a:noAutofit/>
          </a:bodyPr>
          <a:lstStyle/>
          <a:p>
            <a:r>
              <a:rPr lang="en-US" sz="2800" b="1" cap="all">
                <a:solidFill>
                  <a:schemeClr val="tx1"/>
                </a:solidFill>
                <a:latin typeface="Times New Roman" panose="02020603050405020304" pitchFamily="18" charset="0"/>
                <a:cs typeface="Times New Roman" panose="02020603050405020304" pitchFamily="18" charset="0"/>
              </a:rPr>
              <a:t>How are Applications Scored?</a:t>
            </a:r>
            <a:endParaRPr lang="en-US" sz="2800" b="1" cap="a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786063" y="1815738"/>
            <a:ext cx="10823345" cy="4388292"/>
          </a:xfrm>
        </p:spPr>
        <p:txBody>
          <a:bodyPr>
            <a:noAutofit/>
          </a:bodyPr>
          <a:lstStyle/>
          <a:p>
            <a:pPr marL="827723" lvl="3" indent="-461963">
              <a:spcBef>
                <a:spcPts val="1200"/>
              </a:spcBef>
              <a:spcAft>
                <a:spcPts val="200"/>
              </a:spcAft>
              <a:buSzPct val="100000"/>
              <a:buFont typeface="Wingdings" panose="05000000000000000000" pitchFamily="2" charset="2"/>
              <a:buChar char="v"/>
            </a:pPr>
            <a:r>
              <a:rPr lang="en-US" sz="2200">
                <a:solidFill>
                  <a:schemeClr val="tx1"/>
                </a:solidFill>
                <a:latin typeface="Times New Roman" panose="02020603050405020304" pitchFamily="18" charset="0"/>
                <a:cs typeface="Times New Roman" panose="02020603050405020304" pitchFamily="18" charset="0"/>
              </a:rPr>
              <a:t>Each member of the Working Group will review each application independently;</a:t>
            </a:r>
          </a:p>
          <a:p>
            <a:pPr marL="827723" lvl="3" indent="-461963">
              <a:spcBef>
                <a:spcPts val="1200"/>
              </a:spcBef>
              <a:spcAft>
                <a:spcPts val="200"/>
              </a:spcAft>
              <a:buSzPct val="100000"/>
              <a:buFont typeface="Wingdings" panose="05000000000000000000" pitchFamily="2" charset="2"/>
              <a:buChar char="v"/>
            </a:pPr>
            <a:r>
              <a:rPr lang="en-US" sz="2200">
                <a:solidFill>
                  <a:schemeClr val="tx1"/>
                </a:solidFill>
                <a:latin typeface="Times New Roman" panose="02020603050405020304" pitchFamily="18" charset="0"/>
                <a:cs typeface="Times New Roman" panose="02020603050405020304" pitchFamily="18" charset="0"/>
              </a:rPr>
              <a:t>The Working Group will award a score of 1 (lowest) to 5 (highest) for each application as a group.</a:t>
            </a:r>
          </a:p>
          <a:p>
            <a:pPr marL="827723" lvl="3" indent="-461963">
              <a:spcBef>
                <a:spcPts val="1200"/>
              </a:spcBef>
              <a:spcAft>
                <a:spcPts val="200"/>
              </a:spcAft>
              <a:buSzPct val="100000"/>
              <a:buFont typeface="Wingdings" panose="05000000000000000000" pitchFamily="2" charset="2"/>
              <a:buChar char="v"/>
            </a:pPr>
            <a:r>
              <a:rPr lang="en-US" sz="2200">
                <a:solidFill>
                  <a:schemeClr val="tx1"/>
                </a:solidFill>
                <a:latin typeface="Times New Roman" panose="02020603050405020304" pitchFamily="18" charset="0"/>
                <a:cs typeface="Times New Roman" panose="02020603050405020304" pitchFamily="18" charset="0"/>
              </a:rPr>
              <a:t>The Working Group may choose to ask for additional documentation to review, as they see appropriate, to assist in the review and award process.</a:t>
            </a:r>
          </a:p>
          <a:p>
            <a:pPr marL="861963" lvl="7" indent="-461963">
              <a:spcBef>
                <a:spcPts val="1200"/>
              </a:spcBef>
              <a:spcAft>
                <a:spcPts val="200"/>
              </a:spcAft>
              <a:buSzPct val="100000"/>
              <a:buFont typeface="Wingdings" panose="05000000000000000000" pitchFamily="2" charset="2"/>
              <a:buChar char="v"/>
            </a:pPr>
            <a:r>
              <a:rPr lang="en-US" sz="2200">
                <a:solidFill>
                  <a:schemeClr val="tx1"/>
                </a:solidFill>
                <a:latin typeface="Times New Roman" panose="02020603050405020304" pitchFamily="18" charset="0"/>
                <a:cs typeface="Times New Roman" panose="02020603050405020304" pitchFamily="18" charset="0"/>
              </a:rPr>
              <a:t>If an agency has not met all of the eligibility requirements, a notification email is sent to the applicant, providing an opportunity for documentation to be provided to complete the application. </a:t>
            </a:r>
          </a:p>
          <a:p>
            <a:pPr marL="861963" lvl="7" indent="-461963">
              <a:spcBef>
                <a:spcPts val="1200"/>
              </a:spcBef>
              <a:spcAft>
                <a:spcPts val="200"/>
              </a:spcAft>
              <a:buSzPct val="100000"/>
              <a:buFont typeface="Wingdings" panose="05000000000000000000" pitchFamily="2" charset="2"/>
              <a:buChar char="v"/>
            </a:pPr>
            <a:endParaRPr lang="en-US" sz="2200">
              <a:solidFill>
                <a:schemeClr val="tx1"/>
              </a:solidFill>
              <a:latin typeface="Times New Roman" panose="02020603050405020304" pitchFamily="18" charset="0"/>
              <a:cs typeface="Times New Roman" panose="02020603050405020304" pitchFamily="18" charset="0"/>
            </a:endParaRPr>
          </a:p>
          <a:p>
            <a:pPr marL="461963" lvl="1" indent="-461963">
              <a:spcBef>
                <a:spcPts val="1200"/>
              </a:spcBef>
              <a:spcAft>
                <a:spcPts val="200"/>
              </a:spcAft>
              <a:buSzPct val="100000"/>
              <a:buFont typeface="Wingdings" panose="05000000000000000000" pitchFamily="2" charset="2"/>
              <a:buChar char="v"/>
            </a:pPr>
            <a:endParaRPr lang="en-US" sz="220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05568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EFCD4-4C19-4398-AA34-F205A4881DF5}"/>
              </a:ext>
            </a:extLst>
          </p:cNvPr>
          <p:cNvSpPr>
            <a:spLocks noGrp="1"/>
          </p:cNvSpPr>
          <p:nvPr>
            <p:ph type="title"/>
          </p:nvPr>
        </p:nvSpPr>
        <p:spPr/>
        <p:txBody>
          <a:bodyPr>
            <a:normAutofit/>
          </a:bodyPr>
          <a:lstStyle/>
          <a:p>
            <a:r>
              <a:rPr lang="en-US" sz="2800" b="1" cap="all">
                <a:solidFill>
                  <a:schemeClr val="tx1"/>
                </a:solidFill>
                <a:latin typeface="Times New Roman" panose="02020603050405020304" pitchFamily="18" charset="0"/>
                <a:cs typeface="Times New Roman" panose="02020603050405020304" pitchFamily="18" charset="0"/>
              </a:rPr>
              <a:t>What if I have questions?</a:t>
            </a:r>
            <a:endParaRPr lang="en-US" sz="2800" b="1">
              <a:solidFill>
                <a:schemeClr val="tx1"/>
              </a:solidFill>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945C352A-5BC6-48FC-9147-38FC1966C2B0}"/>
              </a:ext>
            </a:extLst>
          </p:cNvPr>
          <p:cNvSpPr>
            <a:spLocks noGrp="1"/>
          </p:cNvSpPr>
          <p:nvPr>
            <p:ph idx="1"/>
          </p:nvPr>
        </p:nvSpPr>
        <p:spPr/>
        <p:txBody>
          <a:bodyPr/>
          <a:lstStyle/>
          <a:p>
            <a:pPr marL="0" indent="0">
              <a:lnSpc>
                <a:spcPct val="100000"/>
              </a:lnSpc>
              <a:spcAft>
                <a:spcPts val="1200"/>
              </a:spcAft>
              <a:buNone/>
            </a:pPr>
            <a:r>
              <a:rPr lang="en-US">
                <a:latin typeface="Times New Roman" panose="02020603050405020304" pitchFamily="18" charset="0"/>
                <a:cs typeface="Times New Roman" panose="02020603050405020304" pitchFamily="18" charset="0"/>
              </a:rPr>
              <a:t>The Vermont Homeland Security Unit will hold two (2) outreach meetings to provide program updates, answer questions on allowable items for application, and assist in the development of applications. </a:t>
            </a:r>
          </a:p>
        </p:txBody>
      </p:sp>
      <p:graphicFrame>
        <p:nvGraphicFramePr>
          <p:cNvPr id="4" name="Table 3">
            <a:extLst>
              <a:ext uri="{FF2B5EF4-FFF2-40B4-BE49-F238E27FC236}">
                <a16:creationId xmlns:a16="http://schemas.microsoft.com/office/drawing/2014/main" id="{373D4B47-69DB-415C-8594-87535581A1C1}"/>
              </a:ext>
            </a:extLst>
          </p:cNvPr>
          <p:cNvGraphicFramePr>
            <a:graphicFrameLocks noGrp="1"/>
          </p:cNvGraphicFramePr>
          <p:nvPr>
            <p:extLst>
              <p:ext uri="{D42A27DB-BD31-4B8C-83A1-F6EECF244321}">
                <p14:modId xmlns:p14="http://schemas.microsoft.com/office/powerpoint/2010/main" val="3285020450"/>
              </p:ext>
            </p:extLst>
          </p:nvPr>
        </p:nvGraphicFramePr>
        <p:xfrm>
          <a:off x="2395704" y="3327060"/>
          <a:ext cx="7400592" cy="1638345"/>
        </p:xfrm>
        <a:graphic>
          <a:graphicData uri="http://schemas.openxmlformats.org/drawingml/2006/table">
            <a:tbl>
              <a:tblPr firstRow="1" firstCol="1" bandRow="1">
                <a:tableStyleId>{0505E3EF-67EA-436B-97B2-0124C06EBD24}</a:tableStyleId>
              </a:tblPr>
              <a:tblGrid>
                <a:gridCol w="3700296">
                  <a:extLst>
                    <a:ext uri="{9D8B030D-6E8A-4147-A177-3AD203B41FA5}">
                      <a16:colId xmlns:a16="http://schemas.microsoft.com/office/drawing/2014/main" val="904008435"/>
                    </a:ext>
                  </a:extLst>
                </a:gridCol>
                <a:gridCol w="3700296">
                  <a:extLst>
                    <a:ext uri="{9D8B030D-6E8A-4147-A177-3AD203B41FA5}">
                      <a16:colId xmlns:a16="http://schemas.microsoft.com/office/drawing/2014/main" val="885750527"/>
                    </a:ext>
                  </a:extLst>
                </a:gridCol>
              </a:tblGrid>
              <a:tr h="368271">
                <a:tc gridSpan="2">
                  <a:txBody>
                    <a:bodyPr/>
                    <a:lstStyle/>
                    <a:p>
                      <a:pPr marL="0" marR="0" algn="ctr">
                        <a:spcBef>
                          <a:spcPts val="0"/>
                        </a:spcBef>
                        <a:spcAft>
                          <a:spcPts val="0"/>
                        </a:spcAft>
                      </a:pPr>
                      <a:r>
                        <a:rPr lang="en-US" sz="1600">
                          <a:effectLst/>
                          <a:latin typeface="Times New Roman" panose="02020603050405020304" pitchFamily="18" charset="0"/>
                          <a:cs typeface="Times New Roman" panose="02020603050405020304" pitchFamily="18" charset="0"/>
                        </a:rPr>
                        <a:t>Application Assistance: Homeland Security Grant Program</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hMerge="1">
                  <a:txBody>
                    <a:bodyPr/>
                    <a:lstStyle/>
                    <a:p>
                      <a:endParaRPr lang="en-US"/>
                    </a:p>
                  </a:txBody>
                  <a:tcPr/>
                </a:tc>
                <a:extLst>
                  <a:ext uri="{0D108BD9-81ED-4DB2-BD59-A6C34878D82A}">
                    <a16:rowId xmlns:a16="http://schemas.microsoft.com/office/drawing/2014/main" val="1266462989"/>
                  </a:ext>
                </a:extLst>
              </a:tr>
              <a:tr h="1270074">
                <a:tc>
                  <a:txBody>
                    <a:bodyPr/>
                    <a:lstStyle/>
                    <a:p>
                      <a:pPr lvl="0" algn="ctr">
                        <a:lnSpc>
                          <a:spcPct val="100000"/>
                        </a:lnSpc>
                        <a:spcBef>
                          <a:spcPts val="0"/>
                        </a:spcBef>
                        <a:spcAft>
                          <a:spcPts val="0"/>
                        </a:spcAft>
                        <a:buNone/>
                      </a:pPr>
                      <a:r>
                        <a:rPr lang="en-US" sz="1800" b="0" i="0" u="none" strike="noStrike" noProof="0">
                          <a:effectLst/>
                          <a:latin typeface="Times"/>
                        </a:rPr>
                        <a:t>Monday, February 8</a:t>
                      </a:r>
                      <a:r>
                        <a:rPr lang="en-US" sz="1800" b="0" i="0" u="none" strike="noStrike" baseline="30000" noProof="0">
                          <a:effectLst/>
                          <a:latin typeface="Times"/>
                        </a:rPr>
                        <a:t>th</a:t>
                      </a:r>
                      <a:r>
                        <a:rPr lang="en-US" sz="1800" b="0" i="0" u="none" strike="noStrike" noProof="0">
                          <a:effectLst/>
                          <a:latin typeface="Times"/>
                        </a:rPr>
                        <a:t> 2021 </a:t>
                      </a:r>
                      <a:endParaRPr lang="en-US">
                        <a:latin typeface="Times"/>
                      </a:endParaRPr>
                    </a:p>
                    <a:p>
                      <a:pPr lvl="0" algn="ctr">
                        <a:lnSpc>
                          <a:spcPct val="100000"/>
                        </a:lnSpc>
                        <a:spcBef>
                          <a:spcPts val="0"/>
                        </a:spcBef>
                        <a:spcAft>
                          <a:spcPts val="0"/>
                        </a:spcAft>
                        <a:buNone/>
                      </a:pPr>
                      <a:r>
                        <a:rPr lang="en-US" sz="1800" b="0" i="0" u="none" strike="noStrike" noProof="0">
                          <a:effectLst/>
                          <a:latin typeface="Times"/>
                        </a:rPr>
                        <a:t>2:00 pm </a:t>
                      </a:r>
                      <a:endParaRPr lang="en-US">
                        <a:latin typeface="Times"/>
                      </a:endParaRPr>
                    </a:p>
                    <a:p>
                      <a:pPr marL="0" marR="0" lvl="0" algn="ctr">
                        <a:spcBef>
                          <a:spcPts val="0"/>
                        </a:spcBef>
                        <a:spcAft>
                          <a:spcPts val="0"/>
                        </a:spcAft>
                        <a:buNone/>
                      </a:pPr>
                      <a:r>
                        <a:rPr lang="en-US" sz="1800" b="0" i="0" u="none" strike="noStrike" noProof="0">
                          <a:effectLst/>
                          <a:latin typeface="Times"/>
                        </a:rPr>
                        <a:t>+1 802-828-7667 </a:t>
                      </a:r>
                      <a:endParaRPr lang="en-US">
                        <a:latin typeface="Times"/>
                      </a:endParaRPr>
                    </a:p>
                    <a:p>
                      <a:pPr marL="0" marR="0" lvl="0" algn="ctr">
                        <a:spcBef>
                          <a:spcPts val="0"/>
                        </a:spcBef>
                        <a:spcAft>
                          <a:spcPts val="0"/>
                        </a:spcAft>
                        <a:buNone/>
                      </a:pPr>
                      <a:r>
                        <a:rPr lang="en-US" sz="1800" b="0" i="0" u="none" strike="noStrike" noProof="0">
                          <a:effectLst/>
                          <a:latin typeface="Times"/>
                        </a:rPr>
                        <a:t>Phone Conference ID: 374 431 377#</a:t>
                      </a:r>
                      <a:endParaRPr lang="en-US">
                        <a:latin typeface="Times"/>
                      </a:endParaRPr>
                    </a:p>
                  </a:txBody>
                  <a:tcPr marL="68580" marR="68580" marT="0" marB="0"/>
                </a:tc>
                <a:tc>
                  <a:txBody>
                    <a:bodyPr/>
                    <a:lstStyle/>
                    <a:p>
                      <a:pPr lvl="0" algn="ctr">
                        <a:lnSpc>
                          <a:spcPct val="100000"/>
                        </a:lnSpc>
                        <a:spcBef>
                          <a:spcPts val="0"/>
                        </a:spcBef>
                        <a:spcAft>
                          <a:spcPts val="0"/>
                        </a:spcAft>
                        <a:buNone/>
                      </a:pPr>
                      <a:r>
                        <a:rPr lang="en-US" sz="1800" b="0" i="0" u="none" strike="noStrike" noProof="0">
                          <a:effectLst/>
                          <a:latin typeface="Times"/>
                        </a:rPr>
                        <a:t>Thursday, February 11</a:t>
                      </a:r>
                      <a:r>
                        <a:rPr lang="en-US" sz="1800" b="0" i="0" u="none" strike="noStrike" baseline="30000" noProof="0">
                          <a:effectLst/>
                          <a:latin typeface="Times"/>
                        </a:rPr>
                        <a:t>th</a:t>
                      </a:r>
                      <a:r>
                        <a:rPr lang="en-US" sz="1800" b="0" i="0" u="none" strike="noStrike" noProof="0">
                          <a:effectLst/>
                          <a:latin typeface="Times"/>
                        </a:rPr>
                        <a:t> 2021 </a:t>
                      </a:r>
                      <a:endParaRPr lang="en-US">
                        <a:latin typeface="Times"/>
                      </a:endParaRPr>
                    </a:p>
                    <a:p>
                      <a:pPr lvl="0" algn="ctr">
                        <a:lnSpc>
                          <a:spcPct val="100000"/>
                        </a:lnSpc>
                        <a:spcBef>
                          <a:spcPts val="0"/>
                        </a:spcBef>
                        <a:spcAft>
                          <a:spcPts val="0"/>
                        </a:spcAft>
                        <a:buNone/>
                      </a:pPr>
                      <a:r>
                        <a:rPr lang="en-US" sz="1800" b="0" i="0" u="none" strike="noStrike" noProof="0">
                          <a:effectLst/>
                          <a:latin typeface="Times"/>
                        </a:rPr>
                        <a:t>10:00 am </a:t>
                      </a:r>
                      <a:endParaRPr lang="en-US">
                        <a:latin typeface="Times"/>
                      </a:endParaRPr>
                    </a:p>
                    <a:p>
                      <a:pPr marL="0" marR="0" lvl="0" algn="ctr">
                        <a:spcBef>
                          <a:spcPts val="0"/>
                        </a:spcBef>
                        <a:spcAft>
                          <a:spcPts val="0"/>
                        </a:spcAft>
                        <a:buNone/>
                      </a:pPr>
                      <a:r>
                        <a:rPr lang="en-US" sz="1800" b="0" i="0" u="none" strike="noStrike" noProof="0">
                          <a:effectLst/>
                          <a:latin typeface="Times"/>
                        </a:rPr>
                        <a:t>+1 802-828-7667 </a:t>
                      </a:r>
                      <a:endParaRPr lang="en-US">
                        <a:latin typeface="Times"/>
                      </a:endParaRPr>
                    </a:p>
                    <a:p>
                      <a:pPr marL="0" marR="0" lvl="0" algn="ctr">
                        <a:spcBef>
                          <a:spcPts val="0"/>
                        </a:spcBef>
                        <a:spcAft>
                          <a:spcPts val="0"/>
                        </a:spcAft>
                        <a:buNone/>
                      </a:pPr>
                      <a:r>
                        <a:rPr lang="en-US" sz="1800" b="0" i="0" u="none" strike="noStrike" noProof="0">
                          <a:effectLst/>
                          <a:latin typeface="Times"/>
                        </a:rPr>
                        <a:t>Phone Conference ID: 888 026 0#</a:t>
                      </a:r>
                      <a:endParaRPr lang="en-US">
                        <a:latin typeface="Times"/>
                      </a:endParaRPr>
                    </a:p>
                  </a:txBody>
                  <a:tcPr marL="68580" marR="68580" marT="0" marB="0"/>
                </a:tc>
                <a:extLst>
                  <a:ext uri="{0D108BD9-81ED-4DB2-BD59-A6C34878D82A}">
                    <a16:rowId xmlns:a16="http://schemas.microsoft.com/office/drawing/2014/main" val="3540211721"/>
                  </a:ext>
                </a:extLst>
              </a:tr>
            </a:tbl>
          </a:graphicData>
        </a:graphic>
      </p:graphicFrame>
    </p:spTree>
    <p:extLst>
      <p:ext uri="{BB962C8B-B14F-4D97-AF65-F5344CB8AC3E}">
        <p14:creationId xmlns:p14="http://schemas.microsoft.com/office/powerpoint/2010/main" val="39195809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a:solidFill>
                  <a:schemeClr val="tx1"/>
                </a:solidFill>
                <a:latin typeface="Times New Roman" panose="02020603050405020304" pitchFamily="18" charset="0"/>
                <a:cs typeface="Times New Roman" panose="02020603050405020304" pitchFamily="18" charset="0"/>
              </a:rPr>
              <a:t>Mission</a:t>
            </a:r>
            <a:endParaRPr lang="en-US" sz="2800" b="1" cap="a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219200" y="1854215"/>
            <a:ext cx="10058400" cy="4022725"/>
          </a:xfrm>
        </p:spPr>
        <p:txBody>
          <a:bodyPr>
            <a:normAutofit/>
          </a:bodyPr>
          <a:lstStyle/>
          <a:p>
            <a:pPr marL="0" indent="0">
              <a:lnSpc>
                <a:spcPct val="100000"/>
              </a:lnSpc>
              <a:buNone/>
            </a:pPr>
            <a:endParaRPr lang="en-US" sz="2400">
              <a:latin typeface="Times New Roman" panose="02020603050405020304" pitchFamily="18" charset="0"/>
              <a:cs typeface="Times New Roman" panose="02020603050405020304" pitchFamily="18" charset="0"/>
            </a:endParaRPr>
          </a:p>
          <a:p>
            <a:pPr marL="0" indent="0">
              <a:lnSpc>
                <a:spcPct val="100000"/>
              </a:lnSpc>
              <a:buNone/>
            </a:pPr>
            <a:r>
              <a:rPr lang="en-US" sz="2400">
                <a:latin typeface="Times New Roman" panose="02020603050405020304" pitchFamily="18" charset="0"/>
                <a:cs typeface="Times New Roman" panose="02020603050405020304" pitchFamily="18" charset="0"/>
              </a:rPr>
              <a:t>The Vermont Homeland Security Unit’s mission is to support federal, state, local, and private sector efforts to prevent, protect against, and prepare for threats and acts of terrorism against the State and its visitors. Although counterterrorism is the main mission, many Homeland Security funded projects and initiatives support capabilities that can be applied to other threats and hazards as well. </a:t>
            </a:r>
          </a:p>
        </p:txBody>
      </p:sp>
    </p:spTree>
    <p:extLst>
      <p:ext uri="{BB962C8B-B14F-4D97-AF65-F5344CB8AC3E}">
        <p14:creationId xmlns:p14="http://schemas.microsoft.com/office/powerpoint/2010/main" val="23446464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77078" y="286603"/>
            <a:ext cx="10678602" cy="1450757"/>
          </a:xfrm>
        </p:spPr>
        <p:txBody>
          <a:bodyPr>
            <a:normAutofit/>
          </a:bodyPr>
          <a:lstStyle/>
          <a:p>
            <a:pPr algn="ctr"/>
            <a:r>
              <a:rPr lang="en-US" sz="2800" cap="all" spc="200">
                <a:solidFill>
                  <a:schemeClr val="tx1"/>
                </a:solidFill>
                <a:latin typeface="Times New Roman" panose="02020603050405020304" pitchFamily="18" charset="0"/>
                <a:ea typeface="+mn-ea"/>
                <a:cs typeface="Times New Roman" panose="02020603050405020304" pitchFamily="18" charset="0"/>
              </a:rPr>
              <a:t>Questions?</a:t>
            </a:r>
            <a:br>
              <a:rPr lang="en-US" sz="2800" cap="all" spc="200">
                <a:solidFill>
                  <a:schemeClr val="tx1"/>
                </a:solidFill>
                <a:latin typeface="Times New Roman" panose="02020603050405020304" pitchFamily="18" charset="0"/>
                <a:ea typeface="+mn-ea"/>
                <a:cs typeface="Times New Roman" panose="02020603050405020304" pitchFamily="18" charset="0"/>
              </a:rPr>
            </a:br>
            <a:endParaRPr lang="en-US" sz="2000" cap="all" spc="200">
              <a:solidFill>
                <a:schemeClr val="tx1"/>
              </a:solidFill>
              <a:latin typeface="Times New Roman" panose="02020603050405020304" pitchFamily="18" charset="0"/>
              <a:ea typeface="+mn-ea"/>
              <a:cs typeface="Times New Roman" panose="02020603050405020304" pitchFamily="18" charset="0"/>
            </a:endParaRPr>
          </a:p>
        </p:txBody>
      </p:sp>
      <p:sp>
        <p:nvSpPr>
          <p:cNvPr id="6" name="Content Placeholder 5"/>
          <p:cNvSpPr>
            <a:spLocks noGrp="1"/>
          </p:cNvSpPr>
          <p:nvPr>
            <p:ph sz="half" idx="2"/>
          </p:nvPr>
        </p:nvSpPr>
        <p:spPr>
          <a:xfrm>
            <a:off x="854765" y="3828736"/>
            <a:ext cx="4961614" cy="1291905"/>
          </a:xfrm>
        </p:spPr>
        <p:txBody>
          <a:bodyPr>
            <a:normAutofit fontScale="92500" lnSpcReduction="10000"/>
          </a:bodyPr>
          <a:lstStyle/>
          <a:p>
            <a:pPr marL="0" lvl="0" indent="0">
              <a:buClr>
                <a:srgbClr val="526D1D"/>
              </a:buClr>
              <a:buNone/>
            </a:pPr>
            <a:r>
              <a:rPr lang="en-US" sz="1600" b="1" cap="all" spc="200">
                <a:solidFill>
                  <a:prstClr val="black"/>
                </a:solidFill>
                <a:latin typeface="Times New Roman" panose="02020603050405020304" pitchFamily="18" charset="0"/>
                <a:cs typeface="Times New Roman" panose="02020603050405020304" pitchFamily="18" charset="0"/>
              </a:rPr>
              <a:t>Monica Buzzell</a:t>
            </a:r>
          </a:p>
          <a:p>
            <a:pPr marL="0" lvl="0" indent="0">
              <a:buClr>
                <a:srgbClr val="526D1D"/>
              </a:buClr>
              <a:buNone/>
            </a:pPr>
            <a:r>
              <a:rPr lang="en-US" sz="1600" cap="all" spc="200">
                <a:solidFill>
                  <a:prstClr val="black"/>
                </a:solidFill>
                <a:latin typeface="Times New Roman" panose="02020603050405020304" pitchFamily="18" charset="0"/>
                <a:cs typeface="Times New Roman" panose="02020603050405020304" pitchFamily="18" charset="0"/>
              </a:rPr>
              <a:t>Email: Monica.Buzzell@Vermont.gov</a:t>
            </a:r>
          </a:p>
          <a:p>
            <a:pPr marL="0" lvl="0" indent="0">
              <a:buClr>
                <a:srgbClr val="526D1D"/>
              </a:buClr>
              <a:buNone/>
            </a:pPr>
            <a:r>
              <a:rPr lang="en-US" sz="1600" cap="all" spc="200">
                <a:solidFill>
                  <a:prstClr val="black"/>
                </a:solidFill>
                <a:latin typeface="Times New Roman" panose="02020603050405020304" pitchFamily="18" charset="0"/>
                <a:cs typeface="Times New Roman" panose="02020603050405020304" pitchFamily="18" charset="0"/>
              </a:rPr>
              <a:t>Phone: (802) 241-5395</a:t>
            </a:r>
          </a:p>
          <a:p>
            <a:endParaRPr lang="en-US" sz="2400">
              <a:latin typeface="Times New Roman" panose="02020603050405020304" pitchFamily="18" charset="0"/>
              <a:cs typeface="Times New Roman" panose="02020603050405020304" pitchFamily="18" charset="0"/>
            </a:endParaRPr>
          </a:p>
        </p:txBody>
      </p:sp>
      <p:sp>
        <p:nvSpPr>
          <p:cNvPr id="2" name="Content Placeholder 1"/>
          <p:cNvSpPr>
            <a:spLocks noGrp="1"/>
          </p:cNvSpPr>
          <p:nvPr>
            <p:ph sz="quarter" idx="4"/>
          </p:nvPr>
        </p:nvSpPr>
        <p:spPr>
          <a:xfrm>
            <a:off x="6095999" y="3828736"/>
            <a:ext cx="5868063" cy="1035881"/>
          </a:xfrm>
        </p:spPr>
        <p:txBody>
          <a:bodyPr>
            <a:normAutofit fontScale="92500" lnSpcReduction="10000"/>
          </a:bodyPr>
          <a:lstStyle/>
          <a:p>
            <a:pPr marL="0" indent="0">
              <a:buNone/>
            </a:pPr>
            <a:r>
              <a:rPr lang="en-US" sz="1600" b="1" cap="all" spc="200">
                <a:solidFill>
                  <a:schemeClr val="tx1"/>
                </a:solidFill>
                <a:latin typeface="Times New Roman" panose="02020603050405020304" pitchFamily="18" charset="0"/>
                <a:cs typeface="Times New Roman" panose="02020603050405020304" pitchFamily="18" charset="0"/>
              </a:rPr>
              <a:t>Natalie Elvidge</a:t>
            </a:r>
          </a:p>
          <a:p>
            <a:pPr marL="0" indent="0">
              <a:buNone/>
            </a:pPr>
            <a:r>
              <a:rPr lang="en-US" sz="1600" cap="all" spc="200">
                <a:solidFill>
                  <a:schemeClr val="tx1"/>
                </a:solidFill>
                <a:latin typeface="Times New Roman" panose="02020603050405020304" pitchFamily="18" charset="0"/>
                <a:cs typeface="Times New Roman" panose="02020603050405020304" pitchFamily="18" charset="0"/>
              </a:rPr>
              <a:t>Email: Natalie.Elvidge@Vermont.gov</a:t>
            </a:r>
          </a:p>
          <a:p>
            <a:pPr marL="0" indent="0">
              <a:buNone/>
            </a:pPr>
            <a:r>
              <a:rPr lang="en-US" sz="1600" cap="all" spc="200">
                <a:solidFill>
                  <a:schemeClr val="tx1"/>
                </a:solidFill>
                <a:latin typeface="Times New Roman" panose="02020603050405020304" pitchFamily="18" charset="0"/>
                <a:cs typeface="Times New Roman" panose="02020603050405020304" pitchFamily="18" charset="0"/>
              </a:rPr>
              <a:t>Phone: (802) 241-5445</a:t>
            </a:r>
          </a:p>
          <a:p>
            <a:endParaRPr lang="en-US"/>
          </a:p>
        </p:txBody>
      </p:sp>
      <p:sp>
        <p:nvSpPr>
          <p:cNvPr id="3" name="TextBox 2">
            <a:extLst>
              <a:ext uri="{FF2B5EF4-FFF2-40B4-BE49-F238E27FC236}">
                <a16:creationId xmlns:a16="http://schemas.microsoft.com/office/drawing/2014/main" id="{32A9BCD9-DC48-4611-916B-1E82206F8FE7}"/>
              </a:ext>
            </a:extLst>
          </p:cNvPr>
          <p:cNvSpPr txBox="1"/>
          <p:nvPr/>
        </p:nvSpPr>
        <p:spPr>
          <a:xfrm>
            <a:off x="1113778" y="2248798"/>
            <a:ext cx="9964443" cy="553998"/>
          </a:xfrm>
          <a:prstGeom prst="rect">
            <a:avLst/>
          </a:prstGeom>
          <a:noFill/>
        </p:spPr>
        <p:txBody>
          <a:bodyPr wrap="square" rtlCol="0">
            <a:spAutoFit/>
          </a:bodyPr>
          <a:lstStyle/>
          <a:p>
            <a:pPr algn="ctr"/>
            <a:r>
              <a:rPr lang="en-US" sz="1500" b="1" cap="all" spc="200">
                <a:solidFill>
                  <a:srgbClr val="FF0000"/>
                </a:solidFill>
                <a:latin typeface="Times New Roman" panose="02020603050405020304" pitchFamily="18" charset="0"/>
                <a:cs typeface="Times New Roman" panose="02020603050405020304" pitchFamily="18" charset="0"/>
              </a:rPr>
              <a:t>For Application Related and Any general questions please contact: </a:t>
            </a:r>
            <a:r>
              <a:rPr lang="en-US" sz="1500" b="1" cap="all" spc="200">
                <a:solidFill>
                  <a:prstClr val="black"/>
                </a:solidFill>
                <a:latin typeface="Times New Roman" panose="02020603050405020304" pitchFamily="18" charset="0"/>
                <a:cs typeface="Times New Roman" panose="02020603050405020304" pitchFamily="18" charset="0"/>
                <a:hlinkClick r:id="rId3"/>
              </a:rPr>
              <a:t>DPS.HSUGrants@Vermont.gov</a:t>
            </a:r>
            <a:r>
              <a:rPr lang="en-US" sz="1500" b="1" cap="all" spc="200">
                <a:solidFill>
                  <a:prstClr val="black"/>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891269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a:latin typeface="Times New Roman" panose="02020603050405020304" pitchFamily="18" charset="0"/>
                <a:cs typeface="Times New Roman" panose="02020603050405020304" pitchFamily="18" charset="0"/>
              </a:rPr>
              <a:t>Grant Programs</a:t>
            </a:r>
            <a:endParaRPr lang="en-US" sz="2000" b="1" cap="a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219200" y="1854215"/>
            <a:ext cx="10058400" cy="4022725"/>
          </a:xfrm>
        </p:spPr>
        <p:txBody>
          <a:bodyPr vert="horz" lIns="0" tIns="45720" rIns="0" bIns="45720" rtlCol="0" anchor="t">
            <a:noAutofit/>
          </a:bodyPr>
          <a:lstStyle/>
          <a:p>
            <a:pPr marL="457200" indent="-457200">
              <a:lnSpc>
                <a:spcPct val="100000"/>
              </a:lnSpc>
              <a:buFont typeface="Wingdings" panose="05000000000000000000" pitchFamily="2" charset="2"/>
              <a:buChar char="v"/>
            </a:pPr>
            <a:endParaRPr lang="en-US" sz="2400" b="1">
              <a:latin typeface="Times New Roman"/>
              <a:cs typeface="Times New Roman"/>
            </a:endParaRPr>
          </a:p>
          <a:p>
            <a:pPr marL="457200" indent="-457200">
              <a:lnSpc>
                <a:spcPct val="100000"/>
              </a:lnSpc>
              <a:buFont typeface="Wingdings" panose="05000000000000000000" pitchFamily="2" charset="2"/>
              <a:buChar char="v"/>
            </a:pPr>
            <a:r>
              <a:rPr lang="en-US" sz="2400" b="1">
                <a:latin typeface="Times New Roman"/>
                <a:cs typeface="Times New Roman"/>
              </a:rPr>
              <a:t>State Homeland Security Grant Program (SHSP): </a:t>
            </a:r>
            <a:r>
              <a:rPr lang="en-US" sz="2400">
                <a:latin typeface="Times New Roman"/>
                <a:cs typeface="Times New Roman"/>
              </a:rPr>
              <a:t>SHSP supports state, tribal, territorial, and local preparedness activities that address high priority gaps across all core capabilities that support terrorism preparedness.</a:t>
            </a:r>
            <a:endParaRPr lang="en-US">
              <a:latin typeface="Times New Roman"/>
              <a:cs typeface="Times New Roman"/>
            </a:endParaRPr>
          </a:p>
        </p:txBody>
      </p:sp>
    </p:spTree>
    <p:extLst>
      <p:ext uri="{BB962C8B-B14F-4D97-AF65-F5344CB8AC3E}">
        <p14:creationId xmlns:p14="http://schemas.microsoft.com/office/powerpoint/2010/main" val="4267111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a:latin typeface="Times New Roman" panose="02020603050405020304" pitchFamily="18" charset="0"/>
                <a:cs typeface="Times New Roman" panose="02020603050405020304" pitchFamily="18" charset="0"/>
              </a:rPr>
              <a:t>Grant Programs</a:t>
            </a:r>
            <a:endParaRPr lang="en-US" sz="2000" b="1" cap="a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219200" y="1854215"/>
            <a:ext cx="10058400" cy="4022725"/>
          </a:xfrm>
        </p:spPr>
        <p:txBody>
          <a:bodyPr>
            <a:noAutofit/>
          </a:bodyPr>
          <a:lstStyle/>
          <a:p>
            <a:pPr marL="457200" indent="-457200">
              <a:lnSpc>
                <a:spcPct val="100000"/>
              </a:lnSpc>
              <a:buFont typeface="Wingdings" panose="05000000000000000000" pitchFamily="2" charset="2"/>
              <a:buChar char="v"/>
            </a:pPr>
            <a:r>
              <a:rPr lang="en-US" sz="2400" b="1">
                <a:latin typeface="Times New Roman" panose="02020603050405020304" pitchFamily="18" charset="0"/>
                <a:cs typeface="Times New Roman" panose="02020603050405020304" pitchFamily="18" charset="0"/>
              </a:rPr>
              <a:t>Operation Stonegarden (OPSG): </a:t>
            </a:r>
            <a:r>
              <a:rPr lang="en-US" sz="2400">
                <a:latin typeface="Times New Roman" panose="02020603050405020304" pitchFamily="18" charset="0"/>
                <a:cs typeface="Times New Roman" panose="02020603050405020304" pitchFamily="18" charset="0"/>
              </a:rPr>
              <a:t>OPSG supports enhanced cooperation and coordination among Customs and Border Protection (CBP), United States Border Patrol (USBP), and federal, state, local, tribal, and territorial law enforcement agencies to improve overall border security. OPSG provides funding to support joint efforts to secure the United States’ borders along routes of ingress/egress to and from international borders, to include travel corridors in states bordering Mexico and Canada as well as states and territories with international water borders. State, local, tribal, and territorial (SLTT) law enforcement agencies utilize their inherent law enforcement authorities to support the border security mission and do not receive any additional authority as a result of participation in OPSG.</a:t>
            </a:r>
          </a:p>
        </p:txBody>
      </p:sp>
    </p:spTree>
    <p:extLst>
      <p:ext uri="{BB962C8B-B14F-4D97-AF65-F5344CB8AC3E}">
        <p14:creationId xmlns:p14="http://schemas.microsoft.com/office/powerpoint/2010/main" val="1458716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0C176528-2A48-48D9-9EF2-52C6B137DA60}"/>
              </a:ext>
            </a:extLst>
          </p:cNvPr>
          <p:cNvGraphicFramePr>
            <a:graphicFrameLocks noGrp="1"/>
          </p:cNvGraphicFramePr>
          <p:nvPr>
            <p:extLst>
              <p:ext uri="{D42A27DB-BD31-4B8C-83A1-F6EECF244321}">
                <p14:modId xmlns:p14="http://schemas.microsoft.com/office/powerpoint/2010/main" val="39509055"/>
              </p:ext>
            </p:extLst>
          </p:nvPr>
        </p:nvGraphicFramePr>
        <p:xfrm>
          <a:off x="831282" y="802767"/>
          <a:ext cx="10789723" cy="4482240"/>
        </p:xfrm>
        <a:graphic>
          <a:graphicData uri="http://schemas.openxmlformats.org/drawingml/2006/table">
            <a:tbl>
              <a:tblPr firstRow="1" bandRow="1">
                <a:tableStyleId>{5C22544A-7EE6-4342-B048-85BDC9FD1C3A}</a:tableStyleId>
              </a:tblPr>
              <a:tblGrid>
                <a:gridCol w="1541389">
                  <a:extLst>
                    <a:ext uri="{9D8B030D-6E8A-4147-A177-3AD203B41FA5}">
                      <a16:colId xmlns:a16="http://schemas.microsoft.com/office/drawing/2014/main" val="2131070796"/>
                    </a:ext>
                  </a:extLst>
                </a:gridCol>
                <a:gridCol w="1541389">
                  <a:extLst>
                    <a:ext uri="{9D8B030D-6E8A-4147-A177-3AD203B41FA5}">
                      <a16:colId xmlns:a16="http://schemas.microsoft.com/office/drawing/2014/main" val="2057434072"/>
                    </a:ext>
                  </a:extLst>
                </a:gridCol>
                <a:gridCol w="1541389">
                  <a:extLst>
                    <a:ext uri="{9D8B030D-6E8A-4147-A177-3AD203B41FA5}">
                      <a16:colId xmlns:a16="http://schemas.microsoft.com/office/drawing/2014/main" val="172091517"/>
                    </a:ext>
                  </a:extLst>
                </a:gridCol>
                <a:gridCol w="1541389">
                  <a:extLst>
                    <a:ext uri="{9D8B030D-6E8A-4147-A177-3AD203B41FA5}">
                      <a16:colId xmlns:a16="http://schemas.microsoft.com/office/drawing/2014/main" val="3478456472"/>
                    </a:ext>
                  </a:extLst>
                </a:gridCol>
                <a:gridCol w="1541389">
                  <a:extLst>
                    <a:ext uri="{9D8B030D-6E8A-4147-A177-3AD203B41FA5}">
                      <a16:colId xmlns:a16="http://schemas.microsoft.com/office/drawing/2014/main" val="233273758"/>
                    </a:ext>
                  </a:extLst>
                </a:gridCol>
                <a:gridCol w="1541389">
                  <a:extLst>
                    <a:ext uri="{9D8B030D-6E8A-4147-A177-3AD203B41FA5}">
                      <a16:colId xmlns:a16="http://schemas.microsoft.com/office/drawing/2014/main" val="3197498466"/>
                    </a:ext>
                  </a:extLst>
                </a:gridCol>
                <a:gridCol w="1541389">
                  <a:extLst>
                    <a:ext uri="{9D8B030D-6E8A-4147-A177-3AD203B41FA5}">
                      <a16:colId xmlns:a16="http://schemas.microsoft.com/office/drawing/2014/main" val="1955843880"/>
                    </a:ext>
                  </a:extLst>
                </a:gridCol>
              </a:tblGrid>
              <a:tr h="896448">
                <a:tc>
                  <a:txBody>
                    <a:bodyPr/>
                    <a:lstStyle/>
                    <a:p>
                      <a:pPr algn="ctr" fontAlgn="b"/>
                      <a:r>
                        <a:rPr lang="en-US" sz="1400" u="none" strike="noStrike">
                          <a:effectLst/>
                          <a:latin typeface="Times New Roman" panose="02020603050405020304" pitchFamily="18" charset="0"/>
                          <a:cs typeface="Times New Roman" panose="02020603050405020304" pitchFamily="18" charset="0"/>
                        </a:rPr>
                        <a:t>2018</a:t>
                      </a:r>
                      <a:endParaRPr lang="en-US"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2019</a:t>
                      </a:r>
                      <a:endParaRPr lang="en-US"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u="none" strike="noStrike">
                          <a:effectLst/>
                          <a:latin typeface="Times New Roman" panose="02020603050405020304" pitchFamily="18" charset="0"/>
                          <a:cs typeface="Times New Roman" panose="02020603050405020304" pitchFamily="18" charset="0"/>
                        </a:rPr>
                        <a:t>2020</a:t>
                      </a:r>
                      <a:endParaRPr lang="en-US" sz="140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u="none" strike="noStrike">
                          <a:effectLst/>
                          <a:latin typeface="Times New Roman" panose="02020603050405020304" pitchFamily="18" charset="0"/>
                          <a:cs typeface="Times New Roman" panose="02020603050405020304" pitchFamily="18" charset="0"/>
                        </a:rPr>
                        <a:t>2021</a:t>
                      </a:r>
                      <a:endParaRPr lang="en-US"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2022</a:t>
                      </a:r>
                      <a:endParaRPr lang="en-US"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2023</a:t>
                      </a:r>
                      <a:endParaRPr lang="en-US"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2024</a:t>
                      </a:r>
                      <a:endParaRPr lang="en-US" sz="1400" b="1"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629608304"/>
                  </a:ext>
                </a:extLst>
              </a:tr>
              <a:tr h="896448">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3224104650"/>
                  </a:ext>
                </a:extLst>
              </a:tr>
              <a:tr h="896448">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641640511"/>
                  </a:ext>
                </a:extLst>
              </a:tr>
              <a:tr h="896448">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721570431"/>
                  </a:ext>
                </a:extLst>
              </a:tr>
              <a:tr h="896448">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r"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tc>
                  <a:txBody>
                    <a:bodyPr/>
                    <a:lstStyle/>
                    <a:p>
                      <a:pPr algn="l" fontAlgn="b"/>
                      <a:endParaRPr lang="en-US" sz="1200" b="0" i="0" u="none" strike="noStrike">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tc>
                <a:extLst>
                  <a:ext uri="{0D108BD9-81ED-4DB2-BD59-A6C34878D82A}">
                    <a16:rowId xmlns:a16="http://schemas.microsoft.com/office/drawing/2014/main" val="2555881958"/>
                  </a:ext>
                </a:extLst>
              </a:tr>
            </a:tbl>
          </a:graphicData>
        </a:graphic>
      </p:graphicFrame>
      <p:sp>
        <p:nvSpPr>
          <p:cNvPr id="10" name="Arrow: Right 9">
            <a:extLst>
              <a:ext uri="{FF2B5EF4-FFF2-40B4-BE49-F238E27FC236}">
                <a16:creationId xmlns:a16="http://schemas.microsoft.com/office/drawing/2014/main" id="{12DBA0FD-5AF3-4FF1-A7BA-70856327771D}"/>
              </a:ext>
            </a:extLst>
          </p:cNvPr>
          <p:cNvSpPr/>
          <p:nvPr/>
        </p:nvSpPr>
        <p:spPr>
          <a:xfrm>
            <a:off x="3433782" y="2800871"/>
            <a:ext cx="4655911" cy="486032"/>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Times New Roman" panose="02020603050405020304" pitchFamily="18" charset="0"/>
                <a:cs typeface="Times New Roman" panose="02020603050405020304" pitchFamily="18" charset="0"/>
              </a:rPr>
              <a:t>FFY19: 9/1/2019 - 8/31/2022</a:t>
            </a:r>
          </a:p>
        </p:txBody>
      </p:sp>
      <p:sp>
        <p:nvSpPr>
          <p:cNvPr id="11" name="Arrow: Right 10">
            <a:extLst>
              <a:ext uri="{FF2B5EF4-FFF2-40B4-BE49-F238E27FC236}">
                <a16:creationId xmlns:a16="http://schemas.microsoft.com/office/drawing/2014/main" id="{5D5BEE78-027B-43C6-822E-D7D3CF5FDA1D}"/>
              </a:ext>
            </a:extLst>
          </p:cNvPr>
          <p:cNvSpPr/>
          <p:nvPr/>
        </p:nvSpPr>
        <p:spPr>
          <a:xfrm>
            <a:off x="1835703" y="1947507"/>
            <a:ext cx="4655912" cy="486032"/>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Times New Roman" panose="02020603050405020304" pitchFamily="18" charset="0"/>
                <a:cs typeface="Times New Roman" panose="02020603050405020304" pitchFamily="18" charset="0"/>
              </a:rPr>
              <a:t>FFY18: 9/1/2018 - 8/31/2021</a:t>
            </a:r>
          </a:p>
        </p:txBody>
      </p:sp>
      <p:sp>
        <p:nvSpPr>
          <p:cNvPr id="12" name="Arrow: Right 11">
            <a:extLst>
              <a:ext uri="{FF2B5EF4-FFF2-40B4-BE49-F238E27FC236}">
                <a16:creationId xmlns:a16="http://schemas.microsoft.com/office/drawing/2014/main" id="{2CF79F17-FC18-4350-AB83-06E35B8A8E0D}"/>
              </a:ext>
            </a:extLst>
          </p:cNvPr>
          <p:cNvSpPr/>
          <p:nvPr/>
        </p:nvSpPr>
        <p:spPr>
          <a:xfrm>
            <a:off x="4908621" y="3722000"/>
            <a:ext cx="4655910" cy="486032"/>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Times New Roman" panose="02020603050405020304" pitchFamily="18" charset="0"/>
                <a:cs typeface="Times New Roman" panose="02020603050405020304" pitchFamily="18" charset="0"/>
              </a:rPr>
              <a:t>FFY20: 9/1/2020 - 8/31/2023</a:t>
            </a:r>
          </a:p>
        </p:txBody>
      </p:sp>
      <p:sp>
        <p:nvSpPr>
          <p:cNvPr id="8" name="Arrow: Right 7">
            <a:extLst>
              <a:ext uri="{FF2B5EF4-FFF2-40B4-BE49-F238E27FC236}">
                <a16:creationId xmlns:a16="http://schemas.microsoft.com/office/drawing/2014/main" id="{F8E95730-3DEA-40E1-9E07-74870FF1C0F2}"/>
              </a:ext>
            </a:extLst>
          </p:cNvPr>
          <p:cNvSpPr/>
          <p:nvPr/>
        </p:nvSpPr>
        <p:spPr>
          <a:xfrm>
            <a:off x="6491615" y="4503503"/>
            <a:ext cx="4655910" cy="486032"/>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Times New Roman" panose="02020603050405020304" pitchFamily="18" charset="0"/>
                <a:cs typeface="Times New Roman" panose="02020603050405020304" pitchFamily="18" charset="0"/>
              </a:rPr>
              <a:t>FFY21: 9/1/2021 - 8/31/2024</a:t>
            </a:r>
          </a:p>
        </p:txBody>
      </p:sp>
    </p:spTree>
    <p:extLst>
      <p:ext uri="{BB962C8B-B14F-4D97-AF65-F5344CB8AC3E}">
        <p14:creationId xmlns:p14="http://schemas.microsoft.com/office/powerpoint/2010/main" val="2309506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a:solidFill>
                  <a:schemeClr val="tx1"/>
                </a:solidFill>
                <a:latin typeface="Times New Roman" panose="02020603050405020304" pitchFamily="18" charset="0"/>
                <a:cs typeface="Times New Roman" panose="02020603050405020304" pitchFamily="18" charset="0"/>
              </a:rPr>
              <a:t>TIMELINE</a:t>
            </a:r>
            <a:endParaRPr lang="en-US" sz="2000" b="1" cap="all">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219199" y="1854215"/>
            <a:ext cx="10601326" cy="4022725"/>
          </a:xfrm>
        </p:spPr>
        <p:txBody>
          <a:bodyPr>
            <a:noAutofit/>
          </a:bodyPr>
          <a:lstStyle/>
          <a:p>
            <a:pPr marL="0" indent="0">
              <a:lnSpc>
                <a:spcPct val="100000"/>
              </a:lnSpc>
              <a:spcAft>
                <a:spcPts val="1200"/>
              </a:spcAft>
              <a:buNone/>
            </a:pPr>
            <a:r>
              <a:rPr lang="en-US" sz="2200">
                <a:latin typeface="Times New Roman" panose="02020603050405020304" pitchFamily="18" charset="0"/>
                <a:cs typeface="Times New Roman" panose="02020603050405020304" pitchFamily="18" charset="0"/>
              </a:rPr>
              <a:t>Winter 2020:		WG meetings, Budget Drafting, and Request for Proposal  (RFP) 			Development </a:t>
            </a:r>
          </a:p>
          <a:p>
            <a:pPr marL="0" indent="0">
              <a:lnSpc>
                <a:spcPct val="100000"/>
              </a:lnSpc>
              <a:spcAft>
                <a:spcPts val="1200"/>
              </a:spcAft>
              <a:buNone/>
            </a:pPr>
            <a:r>
              <a:rPr lang="en-US" sz="2200">
                <a:latin typeface="Times New Roman" panose="02020603050405020304" pitchFamily="18" charset="0"/>
                <a:cs typeface="Times New Roman" panose="02020603050405020304" pitchFamily="18" charset="0"/>
              </a:rPr>
              <a:t>mid-January 2021:	RFPs Posted (tentative)</a:t>
            </a:r>
          </a:p>
          <a:p>
            <a:pPr marL="0" indent="0">
              <a:lnSpc>
                <a:spcPct val="100000"/>
              </a:lnSpc>
              <a:spcAft>
                <a:spcPts val="1200"/>
              </a:spcAft>
              <a:buNone/>
            </a:pPr>
            <a:r>
              <a:rPr lang="en-US" sz="2200">
                <a:latin typeface="Times New Roman" panose="02020603050405020304" pitchFamily="18" charset="0"/>
                <a:cs typeface="Times New Roman" panose="02020603050405020304" pitchFamily="18" charset="0"/>
              </a:rPr>
              <a:t>March 5th:		Applications Due (from Local and State Agencies) </a:t>
            </a:r>
          </a:p>
          <a:p>
            <a:pPr marL="0" indent="0">
              <a:lnSpc>
                <a:spcPct val="100000"/>
              </a:lnSpc>
              <a:spcAft>
                <a:spcPts val="1200"/>
              </a:spcAft>
              <a:buNone/>
            </a:pPr>
            <a:r>
              <a:rPr lang="en-US" sz="2200">
                <a:latin typeface="Times New Roman" panose="02020603050405020304" pitchFamily="18" charset="0"/>
                <a:cs typeface="Times New Roman" panose="02020603050405020304" pitchFamily="18" charset="0"/>
              </a:rPr>
              <a:t>April 2021: 		Application Review Period</a:t>
            </a:r>
          </a:p>
          <a:p>
            <a:pPr marL="0" indent="0">
              <a:lnSpc>
                <a:spcPct val="100000"/>
              </a:lnSpc>
              <a:spcAft>
                <a:spcPts val="1200"/>
              </a:spcAft>
              <a:buNone/>
            </a:pPr>
            <a:r>
              <a:rPr lang="en-US" sz="2200">
                <a:latin typeface="Times New Roman" panose="02020603050405020304" pitchFamily="18" charset="0"/>
                <a:cs typeface="Times New Roman" panose="02020603050405020304" pitchFamily="18" charset="0"/>
              </a:rPr>
              <a:t>Spring 2021:		Vermont FY21 Application Prepared for Submission to FEMA</a:t>
            </a:r>
          </a:p>
          <a:p>
            <a:pPr marL="0" indent="0">
              <a:lnSpc>
                <a:spcPct val="100000"/>
              </a:lnSpc>
              <a:spcAft>
                <a:spcPts val="1200"/>
              </a:spcAft>
              <a:buNone/>
            </a:pPr>
            <a:r>
              <a:rPr lang="en-US" sz="2200">
                <a:latin typeface="Times New Roman" panose="02020603050405020304" pitchFamily="18" charset="0"/>
                <a:cs typeface="Times New Roman" panose="02020603050405020304" pitchFamily="18" charset="0"/>
              </a:rPr>
              <a:t>Fall 2021: 		Homeland Security Grant Program (HSGP) Funding Accepted, 				Subawards Made</a:t>
            </a:r>
          </a:p>
        </p:txBody>
      </p:sp>
    </p:spTree>
    <p:extLst>
      <p:ext uri="{BB962C8B-B14F-4D97-AF65-F5344CB8AC3E}">
        <p14:creationId xmlns:p14="http://schemas.microsoft.com/office/powerpoint/2010/main" val="3701484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cap="all">
                <a:solidFill>
                  <a:schemeClr val="tx1"/>
                </a:solidFill>
                <a:latin typeface="Times New Roman" panose="02020603050405020304" pitchFamily="18" charset="0"/>
                <a:cs typeface="Times New Roman" panose="02020603050405020304" pitchFamily="18" charset="0"/>
              </a:rPr>
              <a:t>Where DO I look for Information?</a:t>
            </a:r>
            <a:endParaRPr lang="en-US" sz="2000" b="1" cap="all">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219199" y="1854215"/>
            <a:ext cx="10601326" cy="4022725"/>
          </a:xfrm>
        </p:spPr>
        <p:txBody>
          <a:bodyPr>
            <a:noAutofit/>
          </a:bodyPr>
          <a:lstStyle/>
          <a:p>
            <a:pPr marL="0" indent="0">
              <a:lnSpc>
                <a:spcPct val="100000"/>
              </a:lnSpc>
              <a:spcAft>
                <a:spcPts val="1200"/>
              </a:spcAft>
              <a:buNone/>
            </a:pPr>
            <a:endParaRPr lang="en-US" sz="2200">
              <a:latin typeface="Times New Roman" panose="02020603050405020304" pitchFamily="18" charset="0"/>
              <a:cs typeface="Times New Roman" panose="02020603050405020304" pitchFamily="18" charset="0"/>
            </a:endParaRPr>
          </a:p>
          <a:p>
            <a:pPr marL="0" indent="0">
              <a:lnSpc>
                <a:spcPct val="100000"/>
              </a:lnSpc>
              <a:spcAft>
                <a:spcPts val="1200"/>
              </a:spcAft>
              <a:buNone/>
            </a:pPr>
            <a:r>
              <a:rPr lang="en-US" sz="2200">
                <a:solidFill>
                  <a:schemeClr val="tx1"/>
                </a:solidFill>
                <a:latin typeface="Times New Roman" panose="02020603050405020304" pitchFamily="18" charset="0"/>
                <a:cs typeface="Times New Roman" panose="02020603050405020304" pitchFamily="18" charset="0"/>
              </a:rPr>
              <a:t>All information regarding open Request for Proposal (RFP) and Application templates can be found here: </a:t>
            </a:r>
            <a:r>
              <a:rPr lang="en-US" sz="2200">
                <a:solidFill>
                  <a:schemeClr val="tx1"/>
                </a:solidFill>
                <a:latin typeface="Times New Roman" panose="02020603050405020304" pitchFamily="18" charset="0"/>
                <a:cs typeface="Times New Roman" panose="02020603050405020304" pitchFamily="18" charset="0"/>
                <a:hlinkClick r:id="rId3">
                  <a:extLst>
                    <a:ext uri="{A12FA001-AC4F-418D-AE19-62706E023703}">
                      <ahyp:hlinkClr xmlns:ahyp="http://schemas.microsoft.com/office/drawing/2018/hyperlinkcolor" val="tx"/>
                    </a:ext>
                  </a:extLst>
                </a:hlinkClick>
              </a:rPr>
              <a:t>https://hsu.vermont.gov/homeland-security-unit</a:t>
            </a:r>
            <a:r>
              <a:rPr lang="en-US" sz="2200">
                <a:solidFill>
                  <a:schemeClr val="tx1"/>
                </a:solidFill>
                <a:latin typeface="Times New Roman" panose="02020603050405020304" pitchFamily="18" charset="0"/>
                <a:cs typeface="Times New Roman" panose="02020603050405020304" pitchFamily="18" charset="0"/>
              </a:rPr>
              <a:t>  </a:t>
            </a:r>
          </a:p>
          <a:p>
            <a:pPr marL="0" indent="0">
              <a:lnSpc>
                <a:spcPct val="100000"/>
              </a:lnSpc>
              <a:spcAft>
                <a:spcPts val="1200"/>
              </a:spcAft>
              <a:buNone/>
            </a:pPr>
            <a:r>
              <a:rPr lang="en-US" sz="2200">
                <a:solidFill>
                  <a:schemeClr val="tx1"/>
                </a:solidFill>
                <a:latin typeface="Times New Roman" panose="02020603050405020304" pitchFamily="18" charset="0"/>
                <a:cs typeface="Times New Roman" panose="02020603050405020304" pitchFamily="18" charset="0"/>
              </a:rPr>
              <a:t>The Request for Proposal (RFP) outlines:</a:t>
            </a:r>
          </a:p>
          <a:p>
            <a:pPr marL="749808" lvl="1" indent="-457200">
              <a:lnSpc>
                <a:spcPct val="100000"/>
              </a:lnSpc>
              <a:spcAft>
                <a:spcPts val="1200"/>
              </a:spcAft>
              <a:buFont typeface="Wingdings" panose="05000000000000000000" pitchFamily="2" charset="2"/>
              <a:buChar char="§"/>
            </a:pPr>
            <a:r>
              <a:rPr lang="en-US" sz="2000">
                <a:solidFill>
                  <a:schemeClr val="tx1"/>
                </a:solidFill>
                <a:latin typeface="Times New Roman" panose="02020603050405020304" pitchFamily="18" charset="0"/>
                <a:cs typeface="Times New Roman" panose="02020603050405020304" pitchFamily="18" charset="0"/>
              </a:rPr>
              <a:t>Application instructions</a:t>
            </a:r>
          </a:p>
          <a:p>
            <a:pPr marL="749808" lvl="1" indent="-457200">
              <a:lnSpc>
                <a:spcPct val="100000"/>
              </a:lnSpc>
              <a:spcAft>
                <a:spcPts val="1200"/>
              </a:spcAft>
              <a:buFont typeface="Wingdings" panose="05000000000000000000" pitchFamily="2" charset="2"/>
              <a:buChar char="§"/>
            </a:pPr>
            <a:r>
              <a:rPr lang="en-US" sz="2000">
                <a:solidFill>
                  <a:schemeClr val="tx1"/>
                </a:solidFill>
                <a:latin typeface="Times New Roman" panose="02020603050405020304" pitchFamily="18" charset="0"/>
                <a:cs typeface="Times New Roman" panose="02020603050405020304" pitchFamily="18" charset="0"/>
              </a:rPr>
              <a:t>Eligibility information</a:t>
            </a:r>
          </a:p>
          <a:p>
            <a:pPr marL="749808" lvl="1" indent="-457200">
              <a:lnSpc>
                <a:spcPct val="100000"/>
              </a:lnSpc>
              <a:spcAft>
                <a:spcPts val="1200"/>
              </a:spcAft>
              <a:buFont typeface="Wingdings" panose="05000000000000000000" pitchFamily="2" charset="2"/>
              <a:buChar char="§"/>
            </a:pPr>
            <a:r>
              <a:rPr lang="en-US" sz="2000">
                <a:solidFill>
                  <a:schemeClr val="tx1"/>
                </a:solidFill>
                <a:latin typeface="Times New Roman" panose="02020603050405020304" pitchFamily="18" charset="0"/>
                <a:cs typeface="Times New Roman" panose="02020603050405020304" pitchFamily="18" charset="0"/>
              </a:rPr>
              <a:t>Allowable projects and costs</a:t>
            </a:r>
          </a:p>
        </p:txBody>
      </p:sp>
    </p:spTree>
    <p:extLst>
      <p:ext uri="{BB962C8B-B14F-4D97-AF65-F5344CB8AC3E}">
        <p14:creationId xmlns:p14="http://schemas.microsoft.com/office/powerpoint/2010/main" val="63556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Website 1.PNG">
            <a:extLst>
              <a:ext uri="{FF2B5EF4-FFF2-40B4-BE49-F238E27FC236}">
                <a16:creationId xmlns:a16="http://schemas.microsoft.com/office/drawing/2014/main" id="{80FDDFC3-577F-41FC-BEE7-220B7D7C20FA}"/>
              </a:ext>
            </a:extLst>
          </p:cNvPr>
          <p:cNvPicPr>
            <a:picLocks noChangeAspect="1"/>
          </p:cNvPicPr>
          <p:nvPr/>
        </p:nvPicPr>
        <p:blipFill>
          <a:blip r:embed="rId2"/>
          <a:stretch>
            <a:fillRect/>
          </a:stretch>
        </p:blipFill>
        <p:spPr>
          <a:xfrm>
            <a:off x="4469010" y="1465637"/>
            <a:ext cx="6778901" cy="4641750"/>
          </a:xfrm>
          <a:prstGeom prst="rect">
            <a:avLst/>
          </a:prstGeom>
        </p:spPr>
      </p:pic>
      <p:sp>
        <p:nvSpPr>
          <p:cNvPr id="4" name="Oval 3">
            <a:extLst>
              <a:ext uri="{FF2B5EF4-FFF2-40B4-BE49-F238E27FC236}">
                <a16:creationId xmlns:a16="http://schemas.microsoft.com/office/drawing/2014/main" id="{DDAD5954-1311-4A37-9A0D-21DE9EC2CBD5}"/>
              </a:ext>
            </a:extLst>
          </p:cNvPr>
          <p:cNvSpPr/>
          <p:nvPr/>
        </p:nvSpPr>
        <p:spPr>
          <a:xfrm>
            <a:off x="4381994" y="3120241"/>
            <a:ext cx="2424544" cy="3958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Notched Right 4">
            <a:extLst>
              <a:ext uri="{FF2B5EF4-FFF2-40B4-BE49-F238E27FC236}">
                <a16:creationId xmlns:a16="http://schemas.microsoft.com/office/drawing/2014/main" id="{190997E6-BE35-400E-A288-00D54D2DFC45}"/>
              </a:ext>
            </a:extLst>
          </p:cNvPr>
          <p:cNvSpPr/>
          <p:nvPr/>
        </p:nvSpPr>
        <p:spPr>
          <a:xfrm rot="7200000">
            <a:off x="8941165" y="3903627"/>
            <a:ext cx="1276597" cy="484909"/>
          </a:xfrm>
          <a:prstGeom prst="notch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EA36553A-E570-4042-9841-26660C3E685C}"/>
              </a:ext>
            </a:extLst>
          </p:cNvPr>
          <p:cNvSpPr>
            <a:spLocks noGrp="1"/>
          </p:cNvSpPr>
          <p:nvPr>
            <p:ph type="title" idx="4294967295"/>
          </p:nvPr>
        </p:nvSpPr>
        <p:spPr>
          <a:xfrm>
            <a:off x="688769" y="543895"/>
            <a:ext cx="10871860" cy="836612"/>
          </a:xfrm>
        </p:spPr>
        <p:txBody>
          <a:bodyPr/>
          <a:lstStyle/>
          <a:p>
            <a:r>
              <a:rPr lang="en-US" sz="2800" b="1" cap="all">
                <a:solidFill>
                  <a:schemeClr val="tx1"/>
                </a:solidFill>
                <a:latin typeface="Times New Roman" panose="02020603050405020304" pitchFamily="18" charset="0"/>
                <a:cs typeface="Times New Roman" panose="02020603050405020304" pitchFamily="18" charset="0"/>
              </a:rPr>
              <a:t>Visiting the Homeland Security Unit (HSU) Website: </a:t>
            </a:r>
          </a:p>
        </p:txBody>
      </p:sp>
      <p:sp>
        <p:nvSpPr>
          <p:cNvPr id="8" name="TextBox 7">
            <a:extLst>
              <a:ext uri="{FF2B5EF4-FFF2-40B4-BE49-F238E27FC236}">
                <a16:creationId xmlns:a16="http://schemas.microsoft.com/office/drawing/2014/main" id="{608969BA-39E3-4623-8714-A120A3822B1C}"/>
              </a:ext>
            </a:extLst>
          </p:cNvPr>
          <p:cNvSpPr txBox="1"/>
          <p:nvPr/>
        </p:nvSpPr>
        <p:spPr>
          <a:xfrm>
            <a:off x="689882" y="2194089"/>
            <a:ext cx="3348718" cy="258532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mj-lt"/>
              <a:buAutoNum type="arabicPeriod"/>
            </a:pPr>
            <a:r>
              <a:rPr lang="en-US">
                <a:latin typeface="Times" panose="02020603050405020304" pitchFamily="18" charset="0"/>
                <a:cs typeface="Times" panose="02020603050405020304" pitchFamily="18" charset="0"/>
              </a:rPr>
              <a:t>Visit </a:t>
            </a:r>
            <a:r>
              <a:rPr lang="en-US">
                <a:latin typeface="Times" panose="02020603050405020304" pitchFamily="18" charset="0"/>
                <a:cs typeface="Times" panose="02020603050405020304" pitchFamily="18" charset="0"/>
                <a:hlinkClick r:id="rId3"/>
              </a:rPr>
              <a:t>www.hsu.vermont.gov</a:t>
            </a:r>
            <a:endParaRPr lang="en-US">
              <a:latin typeface="Times" panose="02020603050405020304" pitchFamily="18" charset="0"/>
              <a:cs typeface="Times" panose="02020603050405020304" pitchFamily="18" charset="0"/>
            </a:endParaRPr>
          </a:p>
          <a:p>
            <a:pPr marL="342900" indent="-342900">
              <a:buFont typeface="+mj-lt"/>
              <a:buAutoNum type="arabicPeriod"/>
            </a:pPr>
            <a:endParaRPr lang="en-US">
              <a:latin typeface="Times" panose="02020603050405020304" pitchFamily="18" charset="0"/>
              <a:cs typeface="Times" panose="02020603050405020304" pitchFamily="18" charset="0"/>
            </a:endParaRPr>
          </a:p>
          <a:p>
            <a:pPr marL="342900" indent="-342900">
              <a:buFont typeface="+mj-lt"/>
              <a:buAutoNum type="arabicPeriod"/>
            </a:pPr>
            <a:r>
              <a:rPr lang="en-US">
                <a:latin typeface="Times" panose="02020603050405020304" pitchFamily="18" charset="0"/>
                <a:cs typeface="Times" panose="02020603050405020304" pitchFamily="18" charset="0"/>
              </a:rPr>
              <a:t>Choose Homeland Security Unit Grants – Funding Opportunities</a:t>
            </a:r>
          </a:p>
          <a:p>
            <a:pPr marL="342900" indent="-342900">
              <a:buFont typeface="+mj-lt"/>
              <a:buAutoNum type="arabicPeriod"/>
            </a:pPr>
            <a:endParaRPr lang="en-US">
              <a:latin typeface="Times" panose="02020603050405020304" pitchFamily="18" charset="0"/>
              <a:cs typeface="Times" panose="02020603050405020304" pitchFamily="18" charset="0"/>
            </a:endParaRPr>
          </a:p>
          <a:p>
            <a:pPr marL="342900" indent="-342900">
              <a:buFont typeface="+mj-lt"/>
              <a:buAutoNum type="arabicPeriod"/>
            </a:pPr>
            <a:r>
              <a:rPr lang="en-US">
                <a:latin typeface="Times" panose="02020603050405020304" pitchFamily="18" charset="0"/>
                <a:cs typeface="Times" panose="02020603050405020304" pitchFamily="18" charset="0"/>
              </a:rPr>
              <a:t>Choose State Homeland Security Grant Program (SHSP)</a:t>
            </a:r>
          </a:p>
        </p:txBody>
      </p:sp>
    </p:spTree>
    <p:extLst>
      <p:ext uri="{BB962C8B-B14F-4D97-AF65-F5344CB8AC3E}">
        <p14:creationId xmlns:p14="http://schemas.microsoft.com/office/powerpoint/2010/main" val="1977141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A36553A-E570-4042-9841-26660C3E685C}"/>
              </a:ext>
            </a:extLst>
          </p:cNvPr>
          <p:cNvSpPr>
            <a:spLocks noGrp="1"/>
          </p:cNvSpPr>
          <p:nvPr>
            <p:ph type="title" idx="4294967295"/>
          </p:nvPr>
        </p:nvSpPr>
        <p:spPr>
          <a:xfrm>
            <a:off x="688769" y="543895"/>
            <a:ext cx="10058400" cy="836612"/>
          </a:xfrm>
        </p:spPr>
        <p:txBody>
          <a:bodyPr/>
          <a:lstStyle/>
          <a:p>
            <a:r>
              <a:rPr lang="en-US" sz="2800" b="1" cap="all">
                <a:solidFill>
                  <a:schemeClr val="tx1"/>
                </a:solidFill>
                <a:latin typeface="Times New Roman" panose="02020603050405020304" pitchFamily="18" charset="0"/>
                <a:cs typeface="Times New Roman" panose="02020603050405020304" pitchFamily="18" charset="0"/>
              </a:rPr>
              <a:t>Visiting the State Homeland Security Grant (SHSP) Page: </a:t>
            </a:r>
          </a:p>
        </p:txBody>
      </p:sp>
      <p:sp>
        <p:nvSpPr>
          <p:cNvPr id="8" name="TextBox 7">
            <a:extLst>
              <a:ext uri="{FF2B5EF4-FFF2-40B4-BE49-F238E27FC236}">
                <a16:creationId xmlns:a16="http://schemas.microsoft.com/office/drawing/2014/main" id="{608969BA-39E3-4623-8714-A120A3822B1C}"/>
              </a:ext>
            </a:extLst>
          </p:cNvPr>
          <p:cNvSpPr txBox="1"/>
          <p:nvPr/>
        </p:nvSpPr>
        <p:spPr>
          <a:xfrm>
            <a:off x="808635" y="1481570"/>
            <a:ext cx="3513982" cy="375487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Times" panose="02020603050405020304" pitchFamily="18" charset="0"/>
                <a:cs typeface="Times" panose="02020603050405020304" pitchFamily="18" charset="0"/>
              </a:rPr>
              <a:t>On the SHSP page you can find everything you need to know to apply including: </a:t>
            </a:r>
          </a:p>
          <a:p>
            <a:endParaRPr lang="en-US">
              <a:latin typeface="Times" panose="02020603050405020304" pitchFamily="18" charset="0"/>
              <a:cs typeface="Times" panose="02020603050405020304" pitchFamily="18" charset="0"/>
            </a:endParaRPr>
          </a:p>
          <a:p>
            <a:pPr marL="285750" indent="-285750">
              <a:spcAft>
                <a:spcPts val="1200"/>
              </a:spcAft>
              <a:buFont typeface="Arial"/>
              <a:buChar char="•"/>
            </a:pPr>
            <a:r>
              <a:rPr lang="en-US">
                <a:latin typeface="Times" panose="02020603050405020304" pitchFamily="18" charset="0"/>
                <a:cs typeface="Times" panose="02020603050405020304" pitchFamily="18" charset="0"/>
              </a:rPr>
              <a:t>The Request for Proposal (RFP)</a:t>
            </a:r>
          </a:p>
          <a:p>
            <a:pPr marL="285750" indent="-285750">
              <a:spcAft>
                <a:spcPts val="1200"/>
              </a:spcAft>
              <a:buFont typeface="Arial"/>
              <a:buChar char="•"/>
            </a:pPr>
            <a:r>
              <a:rPr lang="en-US">
                <a:latin typeface="Times" panose="02020603050405020304" pitchFamily="18" charset="0"/>
                <a:cs typeface="Times" panose="02020603050405020304" pitchFamily="18" charset="0"/>
              </a:rPr>
              <a:t>Application Signature Page</a:t>
            </a:r>
          </a:p>
          <a:p>
            <a:pPr marL="285750" indent="-285750">
              <a:spcAft>
                <a:spcPts val="1200"/>
              </a:spcAft>
              <a:buFont typeface="Arial"/>
              <a:buChar char="•"/>
            </a:pPr>
            <a:r>
              <a:rPr lang="en-US">
                <a:latin typeface="Times" panose="02020603050405020304" pitchFamily="18" charset="0"/>
                <a:cs typeface="Times" panose="02020603050405020304" pitchFamily="18" charset="0"/>
              </a:rPr>
              <a:t>A link to the DPS Pre-Award Risk Assessment</a:t>
            </a:r>
          </a:p>
          <a:p>
            <a:pPr marL="285750" indent="-285750">
              <a:spcAft>
                <a:spcPts val="1200"/>
              </a:spcAft>
              <a:buFont typeface="Arial"/>
              <a:buChar char="•"/>
            </a:pPr>
            <a:r>
              <a:rPr lang="en-US">
                <a:latin typeface="Times" panose="02020603050405020304" pitchFamily="18" charset="0"/>
                <a:cs typeface="Times" panose="02020603050405020304" pitchFamily="18" charset="0"/>
              </a:rPr>
              <a:t>The Authorized Equipment List</a:t>
            </a:r>
          </a:p>
          <a:p>
            <a:pPr marL="285750" indent="-285750">
              <a:spcAft>
                <a:spcPts val="1200"/>
              </a:spcAft>
              <a:buFont typeface="Arial"/>
              <a:buChar char="•"/>
            </a:pPr>
            <a:r>
              <a:rPr lang="en-US">
                <a:latin typeface="Times" panose="02020603050405020304" pitchFamily="18" charset="0"/>
                <a:cs typeface="Times" panose="02020603050405020304" pitchFamily="18" charset="0"/>
              </a:rPr>
              <a:t>Additional resources to help you complete your application.</a:t>
            </a:r>
          </a:p>
        </p:txBody>
      </p:sp>
      <p:pic>
        <p:nvPicPr>
          <p:cNvPr id="3" name="Picture 6" descr="Website2.PNG">
            <a:extLst>
              <a:ext uri="{FF2B5EF4-FFF2-40B4-BE49-F238E27FC236}">
                <a16:creationId xmlns:a16="http://schemas.microsoft.com/office/drawing/2014/main" id="{E2E55DC0-1270-42DA-991E-D918E84C6A22}"/>
              </a:ext>
            </a:extLst>
          </p:cNvPr>
          <p:cNvPicPr>
            <a:picLocks noChangeAspect="1"/>
          </p:cNvPicPr>
          <p:nvPr/>
        </p:nvPicPr>
        <p:blipFill>
          <a:blip r:embed="rId2"/>
          <a:stretch>
            <a:fillRect/>
          </a:stretch>
        </p:blipFill>
        <p:spPr>
          <a:xfrm>
            <a:off x="4516582" y="1331221"/>
            <a:ext cx="6790706" cy="4987246"/>
          </a:xfrm>
          <a:prstGeom prst="rect">
            <a:avLst/>
          </a:prstGeom>
        </p:spPr>
      </p:pic>
      <p:sp>
        <p:nvSpPr>
          <p:cNvPr id="4" name="Oval 3">
            <a:extLst>
              <a:ext uri="{FF2B5EF4-FFF2-40B4-BE49-F238E27FC236}">
                <a16:creationId xmlns:a16="http://schemas.microsoft.com/office/drawing/2014/main" id="{DDAD5954-1311-4A37-9A0D-21DE9EC2CBD5}"/>
              </a:ext>
            </a:extLst>
          </p:cNvPr>
          <p:cNvSpPr/>
          <p:nvPr/>
        </p:nvSpPr>
        <p:spPr>
          <a:xfrm>
            <a:off x="4322617" y="2190008"/>
            <a:ext cx="2424544" cy="3958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52426607"/>
      </p:ext>
    </p:extLst>
  </p:cSld>
  <p:clrMapOvr>
    <a:masterClrMapping/>
  </p:clrMapOvr>
</p:sld>
</file>

<file path=ppt/theme/theme1.xml><?xml version="1.0" encoding="utf-8"?>
<a:theme xmlns:a="http://schemas.openxmlformats.org/drawingml/2006/main" name="Retrospect">
  <a:themeElements>
    <a:clrScheme name="Custom 4">
      <a:dk1>
        <a:sysClr val="windowText" lastClr="000000"/>
      </a:dk1>
      <a:lt1>
        <a:sysClr val="window" lastClr="FFFFFF"/>
      </a:lt1>
      <a:dk2>
        <a:srgbClr val="455F51"/>
      </a:dk2>
      <a:lt2>
        <a:srgbClr val="E2DFCC"/>
      </a:lt2>
      <a:accent1>
        <a:srgbClr val="526D1D"/>
      </a:accent1>
      <a:accent2>
        <a:srgbClr val="E2DFCC"/>
      </a:accent2>
      <a:accent3>
        <a:srgbClr val="E2DFCC"/>
      </a:accent3>
      <a:accent4>
        <a:srgbClr val="44C1A3"/>
      </a:accent4>
      <a:accent5>
        <a:srgbClr val="4EB3CF"/>
      </a:accent5>
      <a:accent6>
        <a:srgbClr val="51C3F9"/>
      </a:accent6>
      <a:hlink>
        <a:srgbClr val="6B9F25"/>
      </a:hlink>
      <a:folHlink>
        <a:srgbClr val="B26B02"/>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44d0a93-bcdb-4fc2-9afb-ebc3546dd1be">
      <UserInfo>
        <DisplayName>Stolz, Jessica</DisplayName>
        <AccountId>190</AccountId>
        <AccountType/>
      </UserInfo>
      <UserInfo>
        <DisplayName>Elvidge, Natalie</DisplayName>
        <AccountId>571</AccountId>
        <AccountType/>
      </UserInfo>
      <UserInfo>
        <DisplayName>Hopkins, Richmond</DisplayName>
        <AccountId>169</AccountId>
        <AccountType/>
      </UserInfo>
      <UserInfo>
        <DisplayName>Lane, Kevin</DisplayName>
        <AccountId>776</AccountId>
        <AccountType/>
      </UserInfo>
    </SharedWithUsers>
    <_ip_UnifiedCompliancePolicyUIAction xmlns="http://schemas.microsoft.com/sharepoint/v3" xsi:nil="true"/>
    <_ip_UnifiedCompliancePolicyProperties xmlns="http://schemas.microsoft.com/sharepoint/v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65D4A316BD446489C9C981AE74F6B82" ma:contentTypeVersion="15" ma:contentTypeDescription="Create a new document." ma:contentTypeScope="" ma:versionID="dc742463582069d5fbecfb00f07cc0e9">
  <xsd:schema xmlns:xsd="http://www.w3.org/2001/XMLSchema" xmlns:xs="http://www.w3.org/2001/XMLSchema" xmlns:p="http://schemas.microsoft.com/office/2006/metadata/properties" xmlns:ns1="http://schemas.microsoft.com/sharepoint/v3" xmlns:ns2="044d0a93-bcdb-4fc2-9afb-ebc3546dd1be" xmlns:ns3="52a6db82-26d6-402b-9ddd-1dcfc37acc7a" targetNamespace="http://schemas.microsoft.com/office/2006/metadata/properties" ma:root="true" ma:fieldsID="90119bdab1d866ca406c857c2d26e57e" ns1:_="" ns2:_="" ns3:_="">
    <xsd:import namespace="http://schemas.microsoft.com/sharepoint/v3"/>
    <xsd:import namespace="044d0a93-bcdb-4fc2-9afb-ebc3546dd1be"/>
    <xsd:import namespace="52a6db82-26d6-402b-9ddd-1dcfc37acc7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1:_ip_UnifiedCompliancePolicyProperties" minOccurs="0"/>
                <xsd:element ref="ns1:_ip_UnifiedCompliancePolicyUIAction" minOccurs="0"/>
                <xsd:element ref="ns3:MediaServiceEventHashCode" minOccurs="0"/>
                <xsd:element ref="ns3:MediaServiceGenerationTime" minOccurs="0"/>
                <xsd:element ref="ns3:MediaServiceAutoKeyPoints" minOccurs="0"/>
                <xsd:element ref="ns3:MediaServiceKeyPoint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6" nillable="true" ma:displayName="Unified Compliance Policy Properties" ma:hidden="true" ma:internalName="_ip_UnifiedCompliancePolicyProperties">
      <xsd:simpleType>
        <xsd:restriction base="dms:Note"/>
      </xsd:simpleType>
    </xsd:element>
    <xsd:element name="_ip_UnifiedCompliancePolicyUIAction" ma:index="17"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44d0a93-bcdb-4fc2-9afb-ebc3546dd1be"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2a6db82-26d6-402b-9ddd-1dcfc37acc7a"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element name="MediaLengthInSeconds" ma:index="22"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1DC22D-15A3-4E77-9F1B-83057E3FB9A2}">
  <ds:schemaRefs>
    <ds:schemaRef ds:uri="044d0a93-bcdb-4fc2-9afb-ebc3546dd1be"/>
    <ds:schemaRef ds:uri="52a6db82-26d6-402b-9ddd-1dcfc37acc7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E0D8DFF-6A9D-4DD3-9DE4-5E3FEFFB284E}">
  <ds:schemaRefs>
    <ds:schemaRef ds:uri="http://schemas.microsoft.com/sharepoint/v3/contenttype/forms"/>
  </ds:schemaRefs>
</ds:datastoreItem>
</file>

<file path=customXml/itemProps3.xml><?xml version="1.0" encoding="utf-8"?>
<ds:datastoreItem xmlns:ds="http://schemas.openxmlformats.org/officeDocument/2006/customXml" ds:itemID="{C3E9C3B7-DF6F-47E2-AC4A-FFB6B2018F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044d0a93-bcdb-4fc2-9afb-ebc3546dd1be"/>
    <ds:schemaRef ds:uri="52a6db82-26d6-402b-9ddd-1dcfc37acc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0</TotalTime>
  <Words>2387</Words>
  <Application>Microsoft Office PowerPoint</Application>
  <PresentationFormat>Widescreen</PresentationFormat>
  <Paragraphs>184</Paragraphs>
  <Slides>20</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Calibri Light</vt:lpstr>
      <vt:lpstr>Times</vt:lpstr>
      <vt:lpstr>Times New Roman</vt:lpstr>
      <vt:lpstr>Wingdings</vt:lpstr>
      <vt:lpstr>Retrospect</vt:lpstr>
      <vt:lpstr>Homeland Security Grant Program </vt:lpstr>
      <vt:lpstr>Mission</vt:lpstr>
      <vt:lpstr>Grant Programs</vt:lpstr>
      <vt:lpstr>Grant Programs</vt:lpstr>
      <vt:lpstr>PowerPoint Presentation</vt:lpstr>
      <vt:lpstr>TIMELINE</vt:lpstr>
      <vt:lpstr>Where DO I look for Information?</vt:lpstr>
      <vt:lpstr>Visiting the Homeland Security Unit (HSU) Website: </vt:lpstr>
      <vt:lpstr>Visiting the State Homeland Security Grant (SHSP) Page: </vt:lpstr>
      <vt:lpstr>   When Are Applications DUE?</vt:lpstr>
      <vt:lpstr>REQUESTED PROJECTS MUST:</vt:lpstr>
      <vt:lpstr>NEXUS to TERRORISM</vt:lpstr>
      <vt:lpstr>2021 Federal Priorities (tentative)</vt:lpstr>
      <vt:lpstr>   WHAT DO I NEED TO APPLY?</vt:lpstr>
      <vt:lpstr>   WHAT DO I NEED TO APPLY?</vt:lpstr>
      <vt:lpstr>PowerPoint Presentation</vt:lpstr>
      <vt:lpstr>PowerPoint Presentation</vt:lpstr>
      <vt:lpstr>How are Applications Scored?</vt:lpstr>
      <vt:lpstr>What if I have questions?</vt:lpstr>
      <vt:lpstr>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Homeland Security Unit</dc:title>
  <dc:creator>Elvidge, Natalie</dc:creator>
  <cp:lastModifiedBy>Pritchard, Matthew</cp:lastModifiedBy>
  <cp:revision>2</cp:revision>
  <cp:lastPrinted>2018-08-01T15:58:57Z</cp:lastPrinted>
  <dcterms:created xsi:type="dcterms:W3CDTF">2017-08-02T19:49:28Z</dcterms:created>
  <dcterms:modified xsi:type="dcterms:W3CDTF">2021-07-09T15:06:11Z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0x010100665D4A316BD446489C9C981AE74F6B82</vt:lpwstr>
  </property>
</Properties>
</file>